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77" r:id="rId5"/>
    <p:sldId id="274" r:id="rId6"/>
    <p:sldId id="271" r:id="rId7"/>
    <p:sldId id="259" r:id="rId8"/>
    <p:sldId id="267" r:id="rId9"/>
    <p:sldId id="276" r:id="rId10"/>
    <p:sldId id="278" r:id="rId11"/>
    <p:sldId id="269"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1144"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Fileprint\File%20Cabinet\Finance\Budget\2015%20Budget\Presentation\charts%20n%20stuff.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print\File%20Cabinet\Finance\Budget\2015%20Budget\Presentation\charts%20n%20stuff.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print\File%20Cabinet\Finance\Budget\2015%20Budget\Presentation\char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sz="2800"/>
              <a:t>FY15 Areawide Revenues</a:t>
            </a:r>
          </a:p>
        </c:rich>
      </c:tx>
      <c:layout>
        <c:manualLayout>
          <c:xMode val="edge"/>
          <c:yMode val="edge"/>
          <c:x val="0.3232"/>
          <c:y val="0.0181268882175227"/>
        </c:manualLayout>
      </c:layout>
      <c:overlay val="0"/>
    </c:title>
    <c:autoTitleDeleted val="0"/>
    <c:plotArea>
      <c:layout/>
      <c:pieChart>
        <c:varyColors val="1"/>
        <c:ser>
          <c:idx val="0"/>
          <c:order val="0"/>
          <c:dPt>
            <c:idx val="0"/>
            <c:bubble3D val="0"/>
            <c:explosion val="8"/>
          </c:dPt>
          <c:dLbls>
            <c:dLbl>
              <c:idx val="0"/>
              <c:layout>
                <c:manualLayout>
                  <c:x val="-0.219404071788324"/>
                  <c:y val="0.063197500614538"/>
                </c:manualLayout>
              </c:layout>
              <c:showLegendKey val="0"/>
              <c:showVal val="0"/>
              <c:showCatName val="1"/>
              <c:showSerName val="0"/>
              <c:showPercent val="1"/>
              <c:showBubbleSize val="0"/>
            </c:dLbl>
            <c:dLbl>
              <c:idx val="1"/>
              <c:layout>
                <c:manualLayout>
                  <c:x val="0.00639319004043415"/>
                  <c:y val="-0.177839205144674"/>
                </c:manualLayout>
              </c:layout>
              <c:showLegendKey val="0"/>
              <c:showVal val="0"/>
              <c:showCatName val="1"/>
              <c:showSerName val="0"/>
              <c:showPercent val="1"/>
              <c:showBubbleSize val="0"/>
            </c:dLbl>
            <c:dLbl>
              <c:idx val="2"/>
              <c:layout>
                <c:manualLayout>
                  <c:x val="0.206252450876073"/>
                  <c:y val="-0.0871094511977543"/>
                </c:manualLayout>
              </c:layout>
              <c:showLegendKey val="0"/>
              <c:showVal val="0"/>
              <c:showCatName val="1"/>
              <c:showSerName val="0"/>
              <c:showPercent val="1"/>
              <c:showBubbleSize val="0"/>
            </c:dLbl>
            <c:dLbl>
              <c:idx val="6"/>
              <c:layout>
                <c:manualLayout>
                  <c:x val="0.0717780520678159"/>
                  <c:y val="0.150565295652243"/>
                </c:manualLayout>
              </c:layout>
              <c:showLegendKey val="0"/>
              <c:showVal val="0"/>
              <c:showCatName val="1"/>
              <c:showSerName val="0"/>
              <c:showPercent val="1"/>
              <c:showBubbleSize val="0"/>
            </c:dLbl>
            <c:txPr>
              <a:bodyPr/>
              <a:lstStyle/>
              <a:p>
                <a:pPr>
                  <a:defRPr sz="1600" b="1" i="0" baseline="0">
                    <a:latin typeface="Trebuchet MS" pitchFamily="34" charset="0"/>
                  </a:defRPr>
                </a:pPr>
                <a:endParaRPr lang="en-US"/>
              </a:p>
            </c:txPr>
            <c:showLegendKey val="0"/>
            <c:showVal val="0"/>
            <c:showCatName val="1"/>
            <c:showSerName val="0"/>
            <c:showPercent val="1"/>
            <c:showBubbleSize val="0"/>
            <c:showLeaderLines val="1"/>
          </c:dLbls>
          <c:cat>
            <c:strRef>
              <c:f>'data (3)'!$C$1:$C$7</c:f>
              <c:strCache>
                <c:ptCount val="7"/>
                <c:pt idx="0">
                  <c:v>Property Tax</c:v>
                </c:pt>
                <c:pt idx="1">
                  <c:v>Sales Tax</c:v>
                </c:pt>
                <c:pt idx="2">
                  <c:v>State of Alaska</c:v>
                </c:pt>
                <c:pt idx="3">
                  <c:v>User fees &amp; fines</c:v>
                </c:pt>
                <c:pt idx="4">
                  <c:v>Other</c:v>
                </c:pt>
                <c:pt idx="5">
                  <c:v>Investment Income</c:v>
                </c:pt>
                <c:pt idx="6">
                  <c:v>Federal</c:v>
                </c:pt>
              </c:strCache>
            </c:strRef>
          </c:cat>
          <c:val>
            <c:numRef>
              <c:f>'data (3)'!$D$1:$D$7</c:f>
              <c:numCache>
                <c:formatCode>_(* #,##0_);_(* \(#,##0\);_(* "-"??_);_(@_)</c:formatCode>
                <c:ptCount val="7"/>
                <c:pt idx="0">
                  <c:v>1.638E6</c:v>
                </c:pt>
                <c:pt idx="1">
                  <c:v>585000.0</c:v>
                </c:pt>
                <c:pt idx="2">
                  <c:v>919895.0</c:v>
                </c:pt>
                <c:pt idx="3">
                  <c:v>102962.0</c:v>
                </c:pt>
                <c:pt idx="4">
                  <c:v>114000.0</c:v>
                </c:pt>
                <c:pt idx="5">
                  <c:v>110000.0</c:v>
                </c:pt>
                <c:pt idx="6">
                  <c:v>374054.0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a:lstStyle/>
          <a:p>
            <a:pPr>
              <a:defRPr/>
            </a:pPr>
            <a:r>
              <a:rPr lang="en-US"/>
              <a:t>How Is Borough Money Spent?</a:t>
            </a:r>
          </a:p>
        </c:rich>
      </c:tx>
      <c:layout/>
      <c:overlay val="0"/>
    </c:title>
    <c:autoTitleDeleted val="0"/>
    <c:plotArea>
      <c:layout>
        <c:manualLayout>
          <c:layoutTarget val="inner"/>
          <c:xMode val="edge"/>
          <c:yMode val="edge"/>
          <c:x val="0.145851008230098"/>
          <c:y val="0.0816643552743687"/>
          <c:w val="0.838102310515343"/>
          <c:h val="0.756153384757033"/>
        </c:manualLayout>
      </c:layout>
      <c:barChart>
        <c:barDir val="col"/>
        <c:grouping val="clustered"/>
        <c:varyColors val="0"/>
        <c:ser>
          <c:idx val="0"/>
          <c:order val="0"/>
          <c:invertIfNegative val="0"/>
          <c:dPt>
            <c:idx val="1"/>
            <c:invertIfNegative val="0"/>
            <c:bubble3D val="0"/>
            <c:spPr>
              <a:solidFill>
                <a:srgbClr val="0070C0"/>
              </a:solidFill>
            </c:spPr>
          </c:dPt>
          <c:dPt>
            <c:idx val="2"/>
            <c:invertIfNegative val="0"/>
            <c:bubble3D val="0"/>
            <c:spPr>
              <a:solidFill>
                <a:srgbClr val="0070C0"/>
              </a:solidFill>
            </c:spPr>
          </c:dPt>
          <c:dPt>
            <c:idx val="8"/>
            <c:invertIfNegative val="0"/>
            <c:bubble3D val="0"/>
            <c:spPr>
              <a:solidFill>
                <a:srgbClr val="7030A0"/>
              </a:solidFill>
            </c:spPr>
          </c:dPt>
          <c:dPt>
            <c:idx val="9"/>
            <c:invertIfNegative val="0"/>
            <c:bubble3D val="0"/>
            <c:spPr>
              <a:solidFill>
                <a:schemeClr val="accent6">
                  <a:lumMod val="75000"/>
                </a:schemeClr>
              </a:solidFill>
            </c:spPr>
          </c:dPt>
          <c:dPt>
            <c:idx val="10"/>
            <c:invertIfNegative val="0"/>
            <c:bubble3D val="0"/>
            <c:spPr>
              <a:solidFill>
                <a:schemeClr val="accent6">
                  <a:lumMod val="75000"/>
                </a:schemeClr>
              </a:solidFill>
            </c:spPr>
          </c:dPt>
          <c:dPt>
            <c:idx val="12"/>
            <c:invertIfNegative val="0"/>
            <c:bubble3D val="0"/>
            <c:spPr>
              <a:solidFill>
                <a:srgbClr val="B74213"/>
              </a:solidFill>
            </c:spPr>
          </c:dPt>
          <c:dPt>
            <c:idx val="14"/>
            <c:invertIfNegative val="0"/>
            <c:bubble3D val="0"/>
            <c:spPr>
              <a:solidFill>
                <a:schemeClr val="accent6">
                  <a:lumMod val="75000"/>
                </a:schemeClr>
              </a:solidFill>
            </c:spPr>
          </c:dPt>
          <c:dPt>
            <c:idx val="16"/>
            <c:invertIfNegative val="0"/>
            <c:bubble3D val="0"/>
            <c:spPr>
              <a:solidFill>
                <a:schemeClr val="accent5">
                  <a:lumMod val="60000"/>
                  <a:lumOff val="40000"/>
                </a:schemeClr>
              </a:solidFill>
            </c:spPr>
          </c:dPt>
          <c:dPt>
            <c:idx val="17"/>
            <c:invertIfNegative val="0"/>
            <c:bubble3D val="0"/>
            <c:spPr>
              <a:solidFill>
                <a:schemeClr val="accent6">
                  <a:lumMod val="75000"/>
                </a:schemeClr>
              </a:solidFill>
            </c:spPr>
          </c:dPt>
          <c:dPt>
            <c:idx val="18"/>
            <c:invertIfNegative val="0"/>
            <c:bubble3D val="0"/>
            <c:spPr>
              <a:solidFill>
                <a:srgbClr val="7030A0"/>
              </a:solidFill>
            </c:spPr>
          </c:dPt>
          <c:dPt>
            <c:idx val="21"/>
            <c:invertIfNegative val="0"/>
            <c:bubble3D val="0"/>
            <c:spPr>
              <a:solidFill>
                <a:schemeClr val="accent6">
                  <a:lumMod val="75000"/>
                </a:schemeClr>
              </a:solidFill>
            </c:spPr>
          </c:dPt>
          <c:dPt>
            <c:idx val="23"/>
            <c:invertIfNegative val="0"/>
            <c:bubble3D val="0"/>
            <c:spPr>
              <a:solidFill>
                <a:srgbClr val="0070C0"/>
              </a:solidFill>
            </c:spPr>
          </c:dPt>
          <c:cat>
            <c:strRef>
              <c:f>'Borough expenses'!$A$3:$A$28</c:f>
              <c:strCache>
                <c:ptCount val="26"/>
                <c:pt idx="0">
                  <c:v>School</c:v>
                </c:pt>
                <c:pt idx="1">
                  <c:v>Public Works</c:v>
                </c:pt>
                <c:pt idx="2">
                  <c:v>Police</c:v>
                </c:pt>
                <c:pt idx="3">
                  <c:v>Administration</c:v>
                </c:pt>
                <c:pt idx="4">
                  <c:v>Facilities</c:v>
                </c:pt>
                <c:pt idx="5">
                  <c:v>Finance</c:v>
                </c:pt>
                <c:pt idx="6">
                  <c:v>Dispatch</c:v>
                </c:pt>
                <c:pt idx="7">
                  <c:v>Library</c:v>
                </c:pt>
                <c:pt idx="8">
                  <c:v>Tourism </c:v>
                </c:pt>
                <c:pt idx="9">
                  <c:v>Water Utility</c:v>
                </c:pt>
                <c:pt idx="10">
                  <c:v>Sewer Utility</c:v>
                </c:pt>
                <c:pt idx="11">
                  <c:v>Assess./Lands</c:v>
                </c:pt>
                <c:pt idx="12">
                  <c:v>Fire</c:v>
                </c:pt>
                <c:pt idx="13">
                  <c:v>Pool</c:v>
                </c:pt>
                <c:pt idx="14">
                  <c:v>Harbor</c:v>
                </c:pt>
                <c:pt idx="15">
                  <c:v>Museum</c:v>
                </c:pt>
                <c:pt idx="16">
                  <c:v>Ambulance</c:v>
                </c:pt>
                <c:pt idx="17">
                  <c:v>Lutak Dock</c:v>
                </c:pt>
                <c:pt idx="18">
                  <c:v>Econ Dev</c:v>
                </c:pt>
                <c:pt idx="19">
                  <c:v>Assembly</c:v>
                </c:pt>
                <c:pt idx="20">
                  <c:v>Chilkat Center</c:v>
                </c:pt>
                <c:pt idx="21">
                  <c:v>PC Dock</c:v>
                </c:pt>
                <c:pt idx="22">
                  <c:v>IT</c:v>
                </c:pt>
                <c:pt idx="23">
                  <c:v>Animal Control</c:v>
                </c:pt>
                <c:pt idx="24">
                  <c:v>Parks</c:v>
                </c:pt>
                <c:pt idx="25">
                  <c:v>CYD</c:v>
                </c:pt>
              </c:strCache>
            </c:strRef>
          </c:cat>
          <c:val>
            <c:numRef>
              <c:f>'Borough expenses'!$B$3:$B$28</c:f>
              <c:numCache>
                <c:formatCode>_(* #,##0_);_(* \(#,##0\);_(* "-"??_);_(@_)</c:formatCode>
                <c:ptCount val="26"/>
                <c:pt idx="0">
                  <c:v>1.786866E6</c:v>
                </c:pt>
                <c:pt idx="1">
                  <c:v>686727.0</c:v>
                </c:pt>
                <c:pt idx="2">
                  <c:v>579748.0</c:v>
                </c:pt>
                <c:pt idx="3">
                  <c:v>457191.0</c:v>
                </c:pt>
                <c:pt idx="4">
                  <c:v>432912.0</c:v>
                </c:pt>
                <c:pt idx="5">
                  <c:v>398367.0</c:v>
                </c:pt>
                <c:pt idx="6">
                  <c:v>380067.0</c:v>
                </c:pt>
                <c:pt idx="7">
                  <c:v>378679.0</c:v>
                </c:pt>
                <c:pt idx="8">
                  <c:v>369128.0</c:v>
                </c:pt>
                <c:pt idx="9">
                  <c:v>368356.0</c:v>
                </c:pt>
                <c:pt idx="10">
                  <c:v>352525.0</c:v>
                </c:pt>
                <c:pt idx="11">
                  <c:v>299328.0</c:v>
                </c:pt>
                <c:pt idx="12">
                  <c:v>254414.0</c:v>
                </c:pt>
                <c:pt idx="13">
                  <c:v>235719.0</c:v>
                </c:pt>
                <c:pt idx="14">
                  <c:v>225932.0</c:v>
                </c:pt>
                <c:pt idx="15">
                  <c:v>199294.0</c:v>
                </c:pt>
                <c:pt idx="16">
                  <c:v>138881.0</c:v>
                </c:pt>
                <c:pt idx="17">
                  <c:v>121010.0</c:v>
                </c:pt>
                <c:pt idx="18">
                  <c:v>115478.0</c:v>
                </c:pt>
                <c:pt idx="19">
                  <c:v>107882.0</c:v>
                </c:pt>
                <c:pt idx="20">
                  <c:v>104500.0</c:v>
                </c:pt>
                <c:pt idx="21">
                  <c:v>76735.0</c:v>
                </c:pt>
                <c:pt idx="22">
                  <c:v>73343.0</c:v>
                </c:pt>
                <c:pt idx="23">
                  <c:v>47813.0</c:v>
                </c:pt>
                <c:pt idx="24">
                  <c:v>45922.0</c:v>
                </c:pt>
                <c:pt idx="25">
                  <c:v>30096.0</c:v>
                </c:pt>
              </c:numCache>
            </c:numRef>
          </c:val>
        </c:ser>
        <c:dLbls>
          <c:showLegendKey val="0"/>
          <c:showVal val="0"/>
          <c:showCatName val="0"/>
          <c:showSerName val="0"/>
          <c:showPercent val="0"/>
          <c:showBubbleSize val="0"/>
        </c:dLbls>
        <c:gapWidth val="150"/>
        <c:axId val="2104609224"/>
        <c:axId val="2104608664"/>
      </c:barChart>
      <c:catAx>
        <c:axId val="2104609224"/>
        <c:scaling>
          <c:orientation val="minMax"/>
        </c:scaling>
        <c:delete val="0"/>
        <c:axPos val="b"/>
        <c:majorTickMark val="none"/>
        <c:minorTickMark val="none"/>
        <c:tickLblPos val="nextTo"/>
        <c:crossAx val="2104608664"/>
        <c:crosses val="autoZero"/>
        <c:auto val="1"/>
        <c:lblAlgn val="ctr"/>
        <c:lblOffset val="100"/>
        <c:noMultiLvlLbl val="0"/>
      </c:catAx>
      <c:valAx>
        <c:axId val="2104608664"/>
        <c:scaling>
          <c:orientation val="minMax"/>
        </c:scaling>
        <c:delete val="0"/>
        <c:axPos val="l"/>
        <c:majorGridlines/>
        <c:title>
          <c:tx>
            <c:rich>
              <a:bodyPr/>
              <a:lstStyle/>
              <a:p>
                <a:pPr>
                  <a:defRPr/>
                </a:pPr>
                <a:r>
                  <a:rPr lang="en-US"/>
                  <a:t>Dollars</a:t>
                </a:r>
              </a:p>
            </c:rich>
          </c:tx>
          <c:layout/>
          <c:overlay val="0"/>
        </c:title>
        <c:numFmt formatCode="_(* #,##0_);_(* \(#,##0\);_(* &quot;-&quot;??_);_(@_)" sourceLinked="1"/>
        <c:majorTickMark val="none"/>
        <c:minorTickMark val="none"/>
        <c:tickLblPos val="nextTo"/>
        <c:crossAx val="210460922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B5604-9321-4406-941F-2169018AA971}" type="datetimeFigureOut">
              <a:rPr lang="en-US" smtClean="0"/>
              <a:pPr/>
              <a:t>2/11/15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EAC4CF-3B8B-4679-BB5E-B19BF39FA87D}" type="slidenum">
              <a:rPr lang="en-US" smtClean="0"/>
              <a:pPr/>
              <a:t>‹#›</a:t>
            </a:fld>
            <a:endParaRPr lang="en-US"/>
          </a:p>
        </p:txBody>
      </p:sp>
    </p:spTree>
    <p:extLst>
      <p:ext uri="{BB962C8B-B14F-4D97-AF65-F5344CB8AC3E}">
        <p14:creationId xmlns:p14="http://schemas.microsoft.com/office/powerpoint/2010/main" val="63287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Green is area wide general fund</a:t>
            </a:r>
          </a:p>
          <a:p>
            <a:r>
              <a:rPr lang="en-US" dirty="0" smtClean="0"/>
              <a:t>Blue is </a:t>
            </a:r>
            <a:r>
              <a:rPr lang="en-US" dirty="0" err="1" smtClean="0"/>
              <a:t>townsite</a:t>
            </a:r>
            <a:r>
              <a:rPr lang="en-US" dirty="0" smtClean="0"/>
              <a:t> service area</a:t>
            </a:r>
          </a:p>
          <a:p>
            <a:r>
              <a:rPr lang="en-US" dirty="0" smtClean="0"/>
              <a:t>Purple is econ dev tour</a:t>
            </a:r>
          </a:p>
          <a:p>
            <a:r>
              <a:rPr lang="en-US" dirty="0" smtClean="0"/>
              <a:t>Orange is</a:t>
            </a:r>
            <a:r>
              <a:rPr lang="en-US" baseline="0" dirty="0" smtClean="0"/>
              <a:t> enterprise</a:t>
            </a:r>
          </a:p>
          <a:p>
            <a:r>
              <a:rPr lang="en-US" baseline="0" dirty="0" smtClean="0"/>
              <a:t>Brown is fire</a:t>
            </a:r>
          </a:p>
          <a:p>
            <a:r>
              <a:rPr lang="en-US" baseline="0" dirty="0" smtClean="0"/>
              <a:t>Light blue ambulance</a:t>
            </a:r>
          </a:p>
          <a:p>
            <a:endParaRPr lang="en-US" dirty="0"/>
          </a:p>
        </p:txBody>
      </p:sp>
      <p:sp>
        <p:nvSpPr>
          <p:cNvPr id="4" name="Slide Number Placeholder 3"/>
          <p:cNvSpPr>
            <a:spLocks noGrp="1"/>
          </p:cNvSpPr>
          <p:nvPr>
            <p:ph type="sldNum" sz="quarter" idx="10"/>
          </p:nvPr>
        </p:nvSpPr>
        <p:spPr/>
        <p:txBody>
          <a:bodyPr/>
          <a:lstStyle/>
          <a:p>
            <a:fld id="{C3C6C2E3-4407-49B2-A83F-AFFA777B4BE3}"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4B7B35-FFCE-4A40-85A4-F97B90F58F38}"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B7B35-FFCE-4A40-85A4-F97B90F58F38}"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B7B35-FFCE-4A40-85A4-F97B90F58F38}"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B7B35-FFCE-4A40-85A4-F97B90F58F38}"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B7B35-FFCE-4A40-85A4-F97B90F58F38}" type="datetimeFigureOut">
              <a:rPr lang="en-US" smtClean="0"/>
              <a:pPr/>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4B7B35-FFCE-4A40-85A4-F97B90F58F38}"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4B7B35-FFCE-4A40-85A4-F97B90F58F38}" type="datetimeFigureOut">
              <a:rPr lang="en-US" smtClean="0"/>
              <a:pPr/>
              <a:t>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4B7B35-FFCE-4A40-85A4-F97B90F58F38}" type="datetimeFigureOut">
              <a:rPr lang="en-US" smtClean="0"/>
              <a:pPr/>
              <a:t>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B7B35-FFCE-4A40-85A4-F97B90F58F38}" type="datetimeFigureOut">
              <a:rPr lang="en-US" smtClean="0"/>
              <a:pPr/>
              <a:t>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B7B35-FFCE-4A40-85A4-F97B90F58F38}"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B7B35-FFCE-4A40-85A4-F97B90F58F38}" type="datetimeFigureOut">
              <a:rPr lang="en-US" smtClean="0"/>
              <a:pPr/>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74E181-9F9B-4368-AE33-A57DC34E4C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B7B35-FFCE-4A40-85A4-F97B90F58F38}" type="datetimeFigureOut">
              <a:rPr lang="en-US" smtClean="0"/>
              <a:pPr/>
              <a:t>2/11/15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4E181-9F9B-4368-AE33-A57DC34E4C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Joint Assembly &amp; School Board Meeting</a:t>
            </a:r>
            <a:endParaRPr lang="en-US" dirty="0"/>
          </a:p>
        </p:txBody>
      </p:sp>
      <p:sp>
        <p:nvSpPr>
          <p:cNvPr id="3" name="Subtitle 2"/>
          <p:cNvSpPr>
            <a:spLocks noGrp="1"/>
          </p:cNvSpPr>
          <p:nvPr>
            <p:ph type="subTitle" idx="1"/>
          </p:nvPr>
        </p:nvSpPr>
        <p:spPr/>
        <p:txBody>
          <a:bodyPr/>
          <a:lstStyle/>
          <a:p>
            <a:r>
              <a:rPr lang="en-US" dirty="0" smtClean="0"/>
              <a:t>12 February 2015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CIP Looking Forward</a:t>
            </a:r>
            <a:endParaRPr lang="en-US" dirty="0"/>
          </a:p>
        </p:txBody>
      </p:sp>
      <p:sp>
        <p:nvSpPr>
          <p:cNvPr id="3" name="Text Placeholder 2"/>
          <p:cNvSpPr>
            <a:spLocks noGrp="1"/>
          </p:cNvSpPr>
          <p:nvPr>
            <p:ph type="body" idx="1"/>
          </p:nvPr>
        </p:nvSpPr>
        <p:spPr/>
        <p:txBody>
          <a:bodyPr/>
          <a:lstStyle/>
          <a:p>
            <a:r>
              <a:rPr lang="en-US" dirty="0" smtClean="0"/>
              <a:t>CIP FY 17-18</a:t>
            </a:r>
            <a:endParaRPr lang="en-US" dirty="0"/>
          </a:p>
        </p:txBody>
      </p:sp>
      <p:sp>
        <p:nvSpPr>
          <p:cNvPr id="4" name="Content Placeholder 3"/>
          <p:cNvSpPr>
            <a:spLocks noGrp="1"/>
          </p:cNvSpPr>
          <p:nvPr>
            <p:ph sz="half" idx="2"/>
          </p:nvPr>
        </p:nvSpPr>
        <p:spPr/>
        <p:txBody>
          <a:bodyPr/>
          <a:lstStyle/>
          <a:p>
            <a:r>
              <a:rPr lang="en-US" dirty="0" smtClean="0"/>
              <a:t>Currently no school projects in the pipeline</a:t>
            </a:r>
            <a:endParaRPr lang="en-US" dirty="0"/>
          </a:p>
        </p:txBody>
      </p:sp>
      <p:sp>
        <p:nvSpPr>
          <p:cNvPr id="5" name="Text Placeholder 4"/>
          <p:cNvSpPr>
            <a:spLocks noGrp="1"/>
          </p:cNvSpPr>
          <p:nvPr>
            <p:ph type="body" sz="quarter" idx="3"/>
          </p:nvPr>
        </p:nvSpPr>
        <p:spPr/>
        <p:txBody>
          <a:bodyPr/>
          <a:lstStyle/>
          <a:p>
            <a:r>
              <a:rPr lang="en-US" dirty="0" smtClean="0"/>
              <a:t>CIP FY 19-20</a:t>
            </a:r>
            <a:endParaRPr lang="en-US" dirty="0"/>
          </a:p>
        </p:txBody>
      </p:sp>
      <p:sp>
        <p:nvSpPr>
          <p:cNvPr id="6" name="Content Placeholder 5"/>
          <p:cNvSpPr>
            <a:spLocks noGrp="1"/>
          </p:cNvSpPr>
          <p:nvPr>
            <p:ph sz="quarter" idx="4"/>
          </p:nvPr>
        </p:nvSpPr>
        <p:spPr/>
        <p:txBody>
          <a:bodyPr/>
          <a:lstStyle/>
          <a:p>
            <a:r>
              <a:rPr lang="en-US" dirty="0"/>
              <a:t>Currently no school </a:t>
            </a:r>
            <a:r>
              <a:rPr lang="en-US" dirty="0" smtClean="0"/>
              <a:t>projects in the pipeline</a:t>
            </a:r>
            <a:endParaRPr lang="en-US" dirty="0"/>
          </a:p>
        </p:txBody>
      </p:sp>
    </p:spTree>
    <p:extLst>
      <p:ext uri="{BB962C8B-B14F-4D97-AF65-F5344CB8AC3E}">
        <p14:creationId xmlns:p14="http://schemas.microsoft.com/office/powerpoint/2010/main" val="16508545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Pool</a:t>
            </a:r>
            <a:endParaRPr lang="en-US" dirty="0"/>
          </a:p>
        </p:txBody>
      </p:sp>
      <p:sp>
        <p:nvSpPr>
          <p:cNvPr id="3" name="Content Placeholder 2"/>
          <p:cNvSpPr>
            <a:spLocks noGrp="1"/>
          </p:cNvSpPr>
          <p:nvPr>
            <p:ph idx="1"/>
          </p:nvPr>
        </p:nvSpPr>
        <p:spPr/>
        <p:txBody>
          <a:bodyPr>
            <a:normAutofit/>
          </a:bodyPr>
          <a:lstStyle/>
          <a:p>
            <a:pPr lvl="1"/>
            <a:r>
              <a:rPr lang="en-US" dirty="0" smtClean="0"/>
              <a:t>Pool owned and operated </a:t>
            </a:r>
            <a:r>
              <a:rPr lang="en-US" dirty="0" smtClean="0"/>
              <a:t>by the Borough</a:t>
            </a:r>
          </a:p>
          <a:p>
            <a:pPr lvl="1"/>
            <a:r>
              <a:rPr lang="en-US" dirty="0" smtClean="0"/>
              <a:t>DEED will not provide funding under current </a:t>
            </a:r>
            <a:r>
              <a:rPr lang="en-US" dirty="0" smtClean="0"/>
              <a:t>arrangement</a:t>
            </a:r>
          </a:p>
          <a:p>
            <a:pPr lvl="1"/>
            <a:r>
              <a:rPr lang="en-US" dirty="0" smtClean="0"/>
              <a:t>Borough is researching other Municipalities’, Boroughs’, </a:t>
            </a:r>
            <a:r>
              <a:rPr lang="en-US" dirty="0"/>
              <a:t>and </a:t>
            </a:r>
            <a:r>
              <a:rPr lang="en-US" dirty="0" smtClean="0"/>
              <a:t>Districts’ </a:t>
            </a:r>
            <a:r>
              <a:rPr lang="en-US" dirty="0"/>
              <a:t>formal relationships that permit funding by </a:t>
            </a:r>
            <a:r>
              <a:rPr lang="en-US" dirty="0" smtClean="0"/>
              <a:t>DEED</a:t>
            </a:r>
            <a:endParaRPr lang="en-US" dirty="0" smtClean="0"/>
          </a:p>
          <a:p>
            <a:pPr lvl="1"/>
            <a:r>
              <a:rPr lang="en-US" dirty="0" smtClean="0"/>
              <a:t>Based on above, review </a:t>
            </a:r>
            <a:r>
              <a:rPr lang="en-US" dirty="0" smtClean="0"/>
              <a:t>of formal relationship between Borough and School District </a:t>
            </a:r>
            <a:r>
              <a:rPr lang="en-US" dirty="0" smtClean="0"/>
              <a:t>with respect to the </a:t>
            </a:r>
            <a:r>
              <a:rPr lang="en-US" dirty="0" smtClean="0"/>
              <a:t>Pool</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Calendar</a:t>
            </a:r>
            <a:endParaRPr lang="en-US" dirty="0"/>
          </a:p>
        </p:txBody>
      </p:sp>
      <p:sp>
        <p:nvSpPr>
          <p:cNvPr id="3" name="Content Placeholder 2"/>
          <p:cNvSpPr>
            <a:spLocks noGrp="1"/>
          </p:cNvSpPr>
          <p:nvPr>
            <p:ph idx="1"/>
          </p:nvPr>
        </p:nvSpPr>
        <p:spPr/>
        <p:txBody>
          <a:bodyPr/>
          <a:lstStyle/>
          <a:p>
            <a:r>
              <a:rPr lang="en-US" dirty="0" smtClean="0">
                <a:solidFill>
                  <a:srgbClr val="FF0000"/>
                </a:solidFill>
              </a:rPr>
              <a:t>Forward planning prevents </a:t>
            </a:r>
            <a:r>
              <a:rPr lang="en-US" dirty="0" smtClean="0">
                <a:solidFill>
                  <a:srgbClr val="FF0000"/>
                </a:solidFill>
              </a:rPr>
              <a:t>calendar conflicts</a:t>
            </a:r>
            <a:r>
              <a:rPr lang="en-US" dirty="0" smtClean="0">
                <a:solidFill>
                  <a:srgbClr val="FF0000"/>
                </a:solidFill>
              </a:rPr>
              <a:t> between Borough and School events</a:t>
            </a:r>
          </a:p>
          <a:p>
            <a:r>
              <a:rPr lang="en-US" dirty="0" smtClean="0">
                <a:solidFill>
                  <a:srgbClr val="FF0000"/>
                </a:solidFill>
              </a:rPr>
              <a:t>Insures community can participate/contribute</a:t>
            </a:r>
          </a:p>
          <a:p>
            <a:r>
              <a:rPr lang="en-US" dirty="0" smtClean="0">
                <a:solidFill>
                  <a:srgbClr val="FF0000"/>
                </a:solidFill>
              </a:rPr>
              <a:t>Provides opportunities for Assembly and Board to attend events and increase understanding and communication</a:t>
            </a:r>
          </a:p>
          <a:p>
            <a:endParaRPr lang="en-US" dirty="0" smtClean="0">
              <a:solidFill>
                <a:srgbClr val="FF0000"/>
              </a:solidFill>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Concerns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Impacts of new State Law on </a:t>
            </a:r>
            <a:r>
              <a:rPr lang="en-US" dirty="0" smtClean="0"/>
              <a:t>marijuana for </a:t>
            </a:r>
            <a:r>
              <a:rPr lang="en-US" dirty="0"/>
              <a:t>Personnel </a:t>
            </a:r>
            <a:r>
              <a:rPr lang="en-US" dirty="0" smtClean="0"/>
              <a:t>Policy Borough </a:t>
            </a:r>
            <a:r>
              <a:rPr lang="en-US" dirty="0"/>
              <a:t>&amp; District </a:t>
            </a:r>
            <a:r>
              <a:rPr lang="en-US" dirty="0" smtClean="0"/>
              <a:t>Policy</a:t>
            </a:r>
          </a:p>
          <a:p>
            <a:pPr lvl="1"/>
            <a:r>
              <a:rPr lang="en-US" dirty="0" smtClean="0"/>
              <a:t>Recommend establishing a Joint Borough Administration/School District Personnel Policy review</a:t>
            </a:r>
            <a:endParaRPr lang="en-US" dirty="0"/>
          </a:p>
          <a:p>
            <a:r>
              <a:rPr lang="en-US" dirty="0" smtClean="0"/>
              <a:t>Joint Services: Exploring potential savings that could be offered by merging selected support </a:t>
            </a:r>
            <a:r>
              <a:rPr lang="en-US" dirty="0" smtClean="0"/>
              <a:t>services as allowable </a:t>
            </a:r>
            <a:endParaRPr lang="en-US" dirty="0" smtClean="0"/>
          </a:p>
          <a:p>
            <a:r>
              <a:rPr lang="en-US" dirty="0" smtClean="0"/>
              <a:t>Public </a:t>
            </a:r>
            <a:r>
              <a:rPr lang="en-US" dirty="0"/>
              <a:t>Health Implications of drugs and alcohol and impacts to education &amp; Borough </a:t>
            </a:r>
            <a:r>
              <a:rPr lang="en-US" dirty="0" smtClean="0"/>
              <a:t>services</a:t>
            </a:r>
          </a:p>
          <a:p>
            <a:pPr lvl="1"/>
            <a:r>
              <a:rPr lang="en-US" dirty="0" smtClean="0"/>
              <a:t>Opportunity for community conversation</a:t>
            </a:r>
          </a:p>
          <a:p>
            <a:pPr lvl="2"/>
            <a:r>
              <a:rPr lang="en-US" dirty="0" smtClean="0"/>
              <a:t>Reference prior initiatives</a:t>
            </a:r>
          </a:p>
          <a:p>
            <a:pPr lvl="1"/>
            <a:r>
              <a:rPr lang="en-US" dirty="0" smtClean="0"/>
              <a:t>Borough, School District, and other resources to address concerns</a:t>
            </a:r>
          </a:p>
          <a:p>
            <a:pPr lvl="1"/>
            <a:r>
              <a:rPr lang="en-US" dirty="0" smtClean="0"/>
              <a:t>Assembly &amp; School Board support for joint initiatives</a:t>
            </a:r>
            <a:endParaRPr lang="en-US" dirty="0"/>
          </a:p>
          <a:p>
            <a:r>
              <a:rPr lang="en-US" dirty="0" smtClean="0"/>
              <a:t>Borough </a:t>
            </a:r>
            <a:r>
              <a:rPr lang="en-US" dirty="0"/>
              <a:t>income gap and </a:t>
            </a:r>
            <a:r>
              <a:rPr lang="en-US" dirty="0" smtClean="0"/>
              <a:t>provision of services</a:t>
            </a:r>
          </a:p>
          <a:p>
            <a:pPr lvl="1"/>
            <a:r>
              <a:rPr lang="en-US" dirty="0" smtClean="0"/>
              <a:t>50% free and reduced lunch</a:t>
            </a:r>
          </a:p>
          <a:p>
            <a:pPr lvl="1"/>
            <a:r>
              <a:rPr lang="en-US" dirty="0" smtClean="0"/>
              <a:t>Increased poverty results in increased need for services</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Joint Messaging</a:t>
            </a:r>
          </a:p>
          <a:p>
            <a:r>
              <a:rPr lang="en-US" dirty="0" smtClean="0"/>
              <a:t>Budget</a:t>
            </a:r>
          </a:p>
          <a:p>
            <a:r>
              <a:rPr lang="en-US" dirty="0" smtClean="0"/>
              <a:t>School Facilities</a:t>
            </a:r>
          </a:p>
          <a:p>
            <a:r>
              <a:rPr lang="en-US" dirty="0" smtClean="0"/>
              <a:t>Calendar</a:t>
            </a:r>
          </a:p>
          <a:p>
            <a:r>
              <a:rPr lang="en-US" dirty="0" smtClean="0"/>
              <a:t>Common Concerns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Messaging</a:t>
            </a:r>
            <a:endParaRPr lang="en-US" dirty="0"/>
          </a:p>
        </p:txBody>
      </p:sp>
      <p:sp>
        <p:nvSpPr>
          <p:cNvPr id="3" name="Content Placeholder 2"/>
          <p:cNvSpPr>
            <a:spLocks noGrp="1"/>
          </p:cNvSpPr>
          <p:nvPr>
            <p:ph idx="1"/>
          </p:nvPr>
        </p:nvSpPr>
        <p:spPr/>
        <p:txBody>
          <a:bodyPr>
            <a:normAutofit lnSpcReduction="10000"/>
          </a:bodyPr>
          <a:lstStyle/>
          <a:p>
            <a:r>
              <a:rPr lang="en-US" dirty="0" smtClean="0"/>
              <a:t>Messages &amp; Themes</a:t>
            </a:r>
          </a:p>
          <a:p>
            <a:pPr lvl="1"/>
            <a:r>
              <a:rPr lang="en-US" dirty="0" smtClean="0"/>
              <a:t>Establishing a common vision between the Assembly &amp; the School Board</a:t>
            </a:r>
          </a:p>
          <a:p>
            <a:pPr lvl="2"/>
            <a:r>
              <a:rPr lang="en-US" dirty="0" smtClean="0"/>
              <a:t>Opportunity to represent a cohesive community perspective</a:t>
            </a:r>
          </a:p>
          <a:p>
            <a:pPr lvl="2"/>
            <a:r>
              <a:rPr lang="en-US" dirty="0" smtClean="0"/>
              <a:t>Emphasis on increasing opportunities for communication</a:t>
            </a:r>
          </a:p>
          <a:p>
            <a:pPr lvl="3"/>
            <a:r>
              <a:rPr lang="en-US" dirty="0" smtClean="0"/>
              <a:t>Formal</a:t>
            </a:r>
          </a:p>
          <a:p>
            <a:pPr lvl="3"/>
            <a:r>
              <a:rPr lang="en-US" dirty="0" smtClean="0"/>
              <a:t>Informal</a:t>
            </a:r>
          </a:p>
          <a:p>
            <a:pPr lvl="1"/>
            <a:r>
              <a:rPr lang="en-US" dirty="0" smtClean="0"/>
              <a:t>A focus on maintaining levels of service in a resource constrained environment</a:t>
            </a:r>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Budget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81000" y="381001"/>
          <a:ext cx="8596312" cy="62007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990600" y="1143000"/>
          <a:ext cx="7391400" cy="588645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52401" y="6172200"/>
            <a:ext cx="8991600" cy="646331"/>
          </a:xfrm>
          <a:prstGeom prst="rect">
            <a:avLst/>
          </a:prstGeom>
          <a:noFill/>
        </p:spPr>
        <p:txBody>
          <a:bodyPr wrap="square" rtlCol="0">
            <a:spAutoFit/>
          </a:bodyPr>
          <a:lstStyle/>
          <a:p>
            <a:r>
              <a:rPr lang="en-US" dirty="0" smtClean="0"/>
              <a:t>For FY 15 anticipated Property Tax Collection was $1,638,000 and funding to school was $1,786,866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609600"/>
          <a:ext cx="8305800" cy="5516563"/>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1"/>
          <p:cNvSpPr txBox="1">
            <a:spLocks/>
          </p:cNvSpPr>
          <p:nvPr/>
        </p:nvSpPr>
        <p:spPr>
          <a:xfrm>
            <a:off x="0" y="-26895"/>
            <a:ext cx="9144000" cy="990600"/>
          </a:xfrm>
          <a:prstGeom prst="rect">
            <a:avLst/>
          </a:prstGeom>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p>
            <a:pPr algn="ctr">
              <a:spcBef>
                <a:spcPct val="0"/>
              </a:spcBef>
              <a:defRPr/>
            </a:pPr>
            <a:r>
              <a:rPr lang="en-US" sz="3500" dirty="0" smtClean="0">
                <a:solidFill>
                  <a:prstClr val="white"/>
                </a:solidFill>
              </a:rPr>
              <a:t>How is Borough Money Spent?</a:t>
            </a:r>
            <a:endParaRPr lang="en-US" sz="3000" dirty="0">
              <a:solidFill>
                <a:srgbClr val="4BACC6">
                  <a:lumMod val="40000"/>
                  <a:lumOff val="60000"/>
                </a:srgbClr>
              </a:solidFill>
            </a:endParaRPr>
          </a:p>
        </p:txBody>
      </p:sp>
      <p:sp>
        <p:nvSpPr>
          <p:cNvPr id="5" name="5-Point Star 4"/>
          <p:cNvSpPr/>
          <p:nvPr/>
        </p:nvSpPr>
        <p:spPr>
          <a:xfrm>
            <a:off x="2183922" y="3860322"/>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3522452" y="426720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24086" y="457200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5664678" y="464820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7001774" y="4835104"/>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077200" y="4961626"/>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8348930" y="4978878"/>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1913626" y="3640348"/>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4326148" y="434340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055852" y="426720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457200" y="640080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09600" y="6488668"/>
            <a:ext cx="6153479" cy="369332"/>
          </a:xfrm>
          <a:prstGeom prst="rect">
            <a:avLst/>
          </a:prstGeom>
          <a:noFill/>
        </p:spPr>
        <p:txBody>
          <a:bodyPr wrap="none" rtlCol="0">
            <a:spAutoFit/>
          </a:bodyPr>
          <a:lstStyle/>
          <a:p>
            <a:r>
              <a:rPr lang="en-US" dirty="0" smtClean="0"/>
              <a:t>Departments that provide indirect support to the School District</a:t>
            </a:r>
            <a:endParaRPr lang="en-US" dirty="0"/>
          </a:p>
        </p:txBody>
      </p:sp>
      <p:sp>
        <p:nvSpPr>
          <p:cNvPr id="17" name="5-Point Star 16"/>
          <p:cNvSpPr/>
          <p:nvPr/>
        </p:nvSpPr>
        <p:spPr>
          <a:xfrm>
            <a:off x="5934974" y="476753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4868174" y="4530304"/>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3250722" y="4267200"/>
            <a:ext cx="152400" cy="15240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Fiscal Environment</a:t>
            </a:r>
          </a:p>
          <a:p>
            <a:pPr lvl="1"/>
            <a:r>
              <a:rPr lang="en-US" dirty="0" smtClean="0"/>
              <a:t>State facing $3.5 Billion Deficit in FY 15 as a result of low oil revenue</a:t>
            </a:r>
          </a:p>
          <a:p>
            <a:pPr lvl="2"/>
            <a:r>
              <a:rPr lang="en-US" dirty="0" smtClean="0"/>
              <a:t>State Reserves will only last 3 years at current burn rate</a:t>
            </a:r>
          </a:p>
          <a:p>
            <a:pPr lvl="1"/>
            <a:r>
              <a:rPr lang="en-US" dirty="0" smtClean="0"/>
              <a:t>Similar deficits anticipated over next several FY’s</a:t>
            </a:r>
          </a:p>
          <a:p>
            <a:pPr lvl="1"/>
            <a:r>
              <a:rPr lang="en-US" dirty="0" smtClean="0"/>
              <a:t>State funding to the Borough (Revenue Sharing) will be reduced 5.5% in FY 16 with potential 30% reduction in FY 17 and possible elimination of the program thereafter.</a:t>
            </a:r>
          </a:p>
          <a:p>
            <a:pPr lvl="1"/>
            <a:r>
              <a:rPr lang="en-US" dirty="0" smtClean="0"/>
              <a:t>Borough General Fund revenues will be down 6% (260K+) for FY 16</a:t>
            </a:r>
          </a:p>
          <a:p>
            <a:pPr lvl="2"/>
            <a:r>
              <a:rPr lang="en-US" dirty="0" smtClean="0"/>
              <a:t>Impact from State Revenue Sharing</a:t>
            </a:r>
          </a:p>
          <a:p>
            <a:pPr lvl="2"/>
            <a:r>
              <a:rPr lang="en-US" dirty="0" err="1" smtClean="0"/>
              <a:t>Approimately</a:t>
            </a:r>
            <a:r>
              <a:rPr lang="en-US" dirty="0" smtClean="0"/>
              <a:t> </a:t>
            </a:r>
            <a:r>
              <a:rPr lang="en-US" dirty="0" smtClean="0"/>
              <a:t>50% Reduction in Raw Fish Tax</a:t>
            </a:r>
          </a:p>
          <a:p>
            <a:pPr lvl="2"/>
            <a:r>
              <a:rPr lang="en-US" dirty="0" smtClean="0"/>
              <a:t>Increased dollar value of </a:t>
            </a:r>
            <a:r>
              <a:rPr lang="en-US" dirty="0" smtClean="0"/>
              <a:t>exemptions resulting in less property tax collected</a:t>
            </a:r>
            <a:endParaRPr lang="en-US" dirty="0" smtClean="0"/>
          </a:p>
          <a:p>
            <a:pPr lvl="2"/>
            <a:r>
              <a:rPr lang="en-US" dirty="0" smtClean="0"/>
              <a:t>Potential for loss of Community Jail Contract (390K+ split between Area Wide General Fund &amp; </a:t>
            </a:r>
            <a:r>
              <a:rPr lang="en-US" dirty="0" err="1" smtClean="0"/>
              <a:t>Townsite</a:t>
            </a:r>
            <a:r>
              <a:rPr lang="en-US" dirty="0" smtClean="0"/>
              <a:t> Service </a:t>
            </a:r>
            <a:r>
              <a:rPr lang="en-US" dirty="0" smtClean="0"/>
              <a:t>Area)</a:t>
            </a:r>
            <a:endParaRPr lang="en-US" dirty="0" smtClean="0"/>
          </a:p>
          <a:p>
            <a:pPr lvl="1"/>
            <a:r>
              <a:rPr lang="en-US" dirty="0" smtClean="0"/>
              <a:t>For more details refer to Manager’s Revised Guidance to Staff published 5 February 2015</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Proposed Manager’s Budget</a:t>
            </a:r>
          </a:p>
          <a:p>
            <a:pPr lvl="1"/>
            <a:r>
              <a:rPr lang="en-US" sz="2000" u="sng" dirty="0"/>
              <a:t>School District Funding:</a:t>
            </a:r>
            <a:r>
              <a:rPr lang="en-US" sz="2000" dirty="0"/>
              <a:t> The Borough has historically funded the School District at approximately 84% of the maximum allowable limit. The Manager’s Budget will lower that funding level to 80% of the maximum allowable limit. </a:t>
            </a:r>
            <a:r>
              <a:rPr lang="en-US" sz="2000" dirty="0" smtClean="0"/>
              <a:t>The </a:t>
            </a:r>
            <a:r>
              <a:rPr lang="en-US" sz="2000" dirty="0"/>
              <a:t>mandated levels are not available at this time but </a:t>
            </a:r>
            <a:r>
              <a:rPr lang="en-US" sz="2000" dirty="0" smtClean="0"/>
              <a:t>draft data </a:t>
            </a:r>
            <a:r>
              <a:rPr lang="en-US" sz="2000" dirty="0"/>
              <a:t>f</a:t>
            </a:r>
            <a:r>
              <a:rPr lang="en-US" sz="2000" dirty="0" smtClean="0"/>
              <a:t>rom DEED </a:t>
            </a:r>
            <a:r>
              <a:rPr lang="en-US" sz="2000" dirty="0"/>
              <a:t>reveals the following:</a:t>
            </a:r>
          </a:p>
          <a:p>
            <a:pPr lvl="2"/>
            <a:r>
              <a:rPr lang="en-US" sz="1800" dirty="0" smtClean="0"/>
              <a:t>FY 16 DRAFT Max is 1,886,988</a:t>
            </a:r>
          </a:p>
          <a:p>
            <a:pPr lvl="2"/>
            <a:r>
              <a:rPr lang="en-US" sz="1800" dirty="0" smtClean="0"/>
              <a:t>FY DRAFT Min is 1,029,497</a:t>
            </a:r>
            <a:endParaRPr lang="en-US" sz="1800" dirty="0" smtClean="0"/>
          </a:p>
          <a:p>
            <a:pPr lvl="2"/>
            <a:r>
              <a:rPr lang="en-US" sz="1800" dirty="0" smtClean="0"/>
              <a:t>80% is 1,509,590 (47,276 difference from 84% FY 15 funding)</a:t>
            </a:r>
          </a:p>
          <a:p>
            <a:pPr lvl="2"/>
            <a:r>
              <a:rPr lang="en-US" sz="1800" dirty="0" smtClean="0"/>
              <a:t>FY 15 contribution was (</a:t>
            </a:r>
            <a:r>
              <a:rPr lang="en-US" sz="1600" dirty="0"/>
              <a:t>1,786,866 </a:t>
            </a:r>
            <a:r>
              <a:rPr lang="en-US" sz="1600" dirty="0" smtClean="0"/>
              <a:t> -230,000 = 1,556,866 FY 15 at 84%)</a:t>
            </a:r>
            <a:endParaRPr lang="en-US" sz="1600" dirty="0" smtClean="0"/>
          </a:p>
          <a:p>
            <a:r>
              <a:rPr lang="en-US" sz="2400" dirty="0" smtClean="0"/>
              <a:t>Minimum </a:t>
            </a:r>
            <a:r>
              <a:rPr lang="en-US" sz="2400" dirty="0" smtClean="0"/>
              <a:t>allowable equates to mandated spending and anything above the minimum equates to discretionary spending</a:t>
            </a:r>
          </a:p>
          <a:p>
            <a:pPr lvl="1"/>
            <a:r>
              <a:rPr lang="en-US" sz="2000" dirty="0" smtClean="0"/>
              <a:t>Current min/max do not factor in potential impact of Ketchikan Gateway v. State, Case. No. 1KE-14-16CI</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spcBef>
                <a:spcPct val="20000"/>
              </a:spcBef>
            </a:pPr>
            <a:r>
              <a:rPr lang="en-US" dirty="0" smtClean="0"/>
              <a:t>School Facilities</a:t>
            </a:r>
            <a:br>
              <a:rPr lang="en-US" dirty="0" smtClean="0"/>
            </a:br>
            <a:r>
              <a:rPr lang="en-US" sz="1700" dirty="0">
                <a:solidFill>
                  <a:prstClr val="black"/>
                </a:solidFill>
                <a:ea typeface="+mn-ea"/>
                <a:cs typeface="+mn-cs"/>
              </a:rPr>
              <a:t>Major Maintenance &amp; CIP</a:t>
            </a:r>
            <a:br>
              <a:rPr lang="en-US" sz="1700" dirty="0">
                <a:solidFill>
                  <a:prstClr val="black"/>
                </a:solidFill>
                <a:ea typeface="+mn-ea"/>
                <a:cs typeface="+mn-cs"/>
              </a:rPr>
            </a:br>
            <a:r>
              <a:rPr lang="en-US" sz="1400" dirty="0">
                <a:solidFill>
                  <a:prstClr val="black"/>
                </a:solidFill>
                <a:ea typeface="+mn-ea"/>
                <a:cs typeface="+mn-cs"/>
              </a:rPr>
              <a:t>Review Status of Major Maintenance:</a:t>
            </a:r>
            <a:br>
              <a:rPr lang="en-US" sz="1400" dirty="0">
                <a:solidFill>
                  <a:prstClr val="black"/>
                </a:solidFill>
                <a:ea typeface="+mn-ea"/>
                <a:cs typeface="+mn-cs"/>
              </a:rPr>
            </a:br>
            <a:r>
              <a:rPr lang="en-US" sz="1400" dirty="0">
                <a:solidFill>
                  <a:prstClr val="black"/>
                </a:solidFill>
                <a:ea typeface="+mn-ea"/>
                <a:cs typeface="+mn-cs"/>
              </a:rPr>
              <a:t>Review Current CIP priorities.  Confirm future priorities</a:t>
            </a:r>
            <a:br>
              <a:rPr lang="en-US" sz="1400" dirty="0">
                <a:solidFill>
                  <a:prstClr val="black"/>
                </a:solidFill>
                <a:ea typeface="+mn-ea"/>
                <a:cs typeface="+mn-cs"/>
              </a:rPr>
            </a:br>
            <a:endParaRPr lang="en-US" dirty="0"/>
          </a:p>
        </p:txBody>
      </p:sp>
      <p:sp>
        <p:nvSpPr>
          <p:cNvPr id="4" name="Text Placeholder 3"/>
          <p:cNvSpPr>
            <a:spLocks noGrp="1"/>
          </p:cNvSpPr>
          <p:nvPr>
            <p:ph type="body" idx="1"/>
          </p:nvPr>
        </p:nvSpPr>
        <p:spPr/>
        <p:txBody>
          <a:bodyPr/>
          <a:lstStyle/>
          <a:p>
            <a:pPr algn="ctr"/>
            <a:r>
              <a:rPr lang="en-US" dirty="0" smtClean="0"/>
              <a:t>FY15 CIP</a:t>
            </a:r>
            <a:endParaRPr lang="en-US" dirty="0"/>
          </a:p>
        </p:txBody>
      </p:sp>
      <p:sp>
        <p:nvSpPr>
          <p:cNvPr id="3" name="Content Placeholder 2"/>
          <p:cNvSpPr>
            <a:spLocks noGrp="1"/>
          </p:cNvSpPr>
          <p:nvPr>
            <p:ph sz="half" idx="2"/>
          </p:nvPr>
        </p:nvSpPr>
        <p:spPr/>
        <p:txBody>
          <a:bodyPr>
            <a:noAutofit/>
          </a:bodyPr>
          <a:lstStyle/>
          <a:p>
            <a:r>
              <a:rPr lang="en-US" sz="1800" dirty="0" smtClean="0"/>
              <a:t>Major Maintenance &amp; CIP</a:t>
            </a:r>
          </a:p>
          <a:p>
            <a:pPr lvl="1"/>
            <a:r>
              <a:rPr lang="en-US" sz="1400" dirty="0" smtClean="0"/>
              <a:t>Review Status of Major Maintenance:</a:t>
            </a:r>
          </a:p>
          <a:p>
            <a:pPr lvl="1"/>
            <a:r>
              <a:rPr lang="en-US" sz="1400" dirty="0" smtClean="0"/>
              <a:t>Review Current CIP priorities.  Confirm future priorities</a:t>
            </a:r>
          </a:p>
          <a:p>
            <a:r>
              <a:rPr lang="en-US" sz="1800" dirty="0"/>
              <a:t>Priority No. </a:t>
            </a:r>
            <a:r>
              <a:rPr lang="en-US" sz="1800" dirty="0" smtClean="0"/>
              <a:t>1 </a:t>
            </a:r>
            <a:r>
              <a:rPr lang="en-US" sz="1800" dirty="0"/>
              <a:t>Mosquito Lake K-8 School Sprinkler Upgrades - Reuse of Scores $</a:t>
            </a:r>
            <a:r>
              <a:rPr lang="en-US" sz="1800" dirty="0" smtClean="0"/>
              <a:t>91,103</a:t>
            </a:r>
          </a:p>
          <a:p>
            <a:pPr lvl="1"/>
            <a:r>
              <a:rPr lang="en-US" sz="1400" dirty="0" smtClean="0"/>
              <a:t>Not eligible for debt re-imbursement</a:t>
            </a:r>
            <a:endParaRPr lang="en-US" sz="1400" dirty="0"/>
          </a:p>
          <a:p>
            <a:r>
              <a:rPr lang="en-US" sz="1800" dirty="0"/>
              <a:t>Priority No. 2 </a:t>
            </a:r>
            <a:r>
              <a:rPr lang="en-US" sz="1800" dirty="0" smtClean="0"/>
              <a:t>Haines </a:t>
            </a:r>
            <a:r>
              <a:rPr lang="en-US" sz="1800" dirty="0"/>
              <a:t>Voc Ed Building Mechanical Upgrades - Reuse of Scores $</a:t>
            </a:r>
            <a:r>
              <a:rPr lang="en-US" sz="1800" dirty="0" smtClean="0"/>
              <a:t>1,711,027 </a:t>
            </a:r>
          </a:p>
          <a:p>
            <a:pPr lvl="1"/>
            <a:r>
              <a:rPr lang="en-US" sz="1400" dirty="0" smtClean="0"/>
              <a:t>Final bid documents to be complete by end of February. Construction in spring/summer of 2015.</a:t>
            </a:r>
          </a:p>
          <a:p>
            <a:r>
              <a:rPr lang="en-US" sz="1600" dirty="0"/>
              <a:t>Priority No. 3Haines High School Air Handler Replacement $412,367  </a:t>
            </a:r>
            <a:endParaRPr lang="en-US" sz="1600" dirty="0" smtClean="0"/>
          </a:p>
          <a:p>
            <a:pPr lvl="1"/>
            <a:r>
              <a:rPr lang="en-US" sz="1200" dirty="0" smtClean="0"/>
              <a:t>Complete</a:t>
            </a:r>
            <a:endParaRPr lang="en-US" sz="1200" dirty="0"/>
          </a:p>
          <a:p>
            <a:endParaRPr lang="en-US" dirty="0"/>
          </a:p>
          <a:p>
            <a:endParaRPr lang="en-US" sz="1800" dirty="0"/>
          </a:p>
          <a:p>
            <a:pPr marL="0" indent="0">
              <a:buNone/>
            </a:pPr>
            <a:endParaRPr lang="en-US" sz="1800" dirty="0"/>
          </a:p>
        </p:txBody>
      </p:sp>
      <p:sp>
        <p:nvSpPr>
          <p:cNvPr id="5" name="Text Placeholder 4"/>
          <p:cNvSpPr>
            <a:spLocks noGrp="1"/>
          </p:cNvSpPr>
          <p:nvPr>
            <p:ph type="body" sz="quarter" idx="3"/>
          </p:nvPr>
        </p:nvSpPr>
        <p:spPr/>
        <p:txBody>
          <a:bodyPr/>
          <a:lstStyle/>
          <a:p>
            <a:pPr algn="ctr"/>
            <a:r>
              <a:rPr lang="en-US" dirty="0" smtClean="0"/>
              <a:t>FY 16 CIP</a:t>
            </a:r>
            <a:endParaRPr lang="en-US" dirty="0"/>
          </a:p>
        </p:txBody>
      </p:sp>
      <p:sp>
        <p:nvSpPr>
          <p:cNvPr id="6" name="Content Placeholder 5"/>
          <p:cNvSpPr>
            <a:spLocks noGrp="1"/>
          </p:cNvSpPr>
          <p:nvPr>
            <p:ph sz="quarter" idx="4"/>
          </p:nvPr>
        </p:nvSpPr>
        <p:spPr/>
        <p:txBody>
          <a:bodyPr>
            <a:normAutofit fontScale="92500" lnSpcReduction="20000"/>
          </a:bodyPr>
          <a:lstStyle/>
          <a:p>
            <a:r>
              <a:rPr lang="en-US" sz="1900" dirty="0" smtClean="0"/>
              <a:t>Priority </a:t>
            </a:r>
            <a:r>
              <a:rPr lang="en-US" sz="1900" dirty="0"/>
              <a:t>No. 4 Haines High School Locker Room Renovation $783,938 </a:t>
            </a:r>
            <a:r>
              <a:rPr lang="en-US" sz="1900" dirty="0" smtClean="0"/>
              <a:t> </a:t>
            </a:r>
          </a:p>
          <a:p>
            <a:pPr lvl="1"/>
            <a:r>
              <a:rPr lang="en-US" sz="1700" dirty="0" smtClean="0"/>
              <a:t>Some of the  plumbing </a:t>
            </a:r>
            <a:r>
              <a:rPr lang="en-US" sz="1700" dirty="0"/>
              <a:t>between school locker rooms and pool locker room can be repaired in summer by demolishing the ceiling in the school locker rooms replacing all aged and failing elements. This would not address all school/pool problems, but is a necessary phase in the overall upgrade and repair of the facility.</a:t>
            </a:r>
          </a:p>
          <a:p>
            <a:r>
              <a:rPr lang="en-US" sz="1900" dirty="0" smtClean="0"/>
              <a:t>Priority </a:t>
            </a:r>
            <a:r>
              <a:rPr lang="en-US" sz="1900" dirty="0"/>
              <a:t>No. 5 Haines High School Roof Replacement $</a:t>
            </a:r>
            <a:r>
              <a:rPr lang="en-US" sz="1900" dirty="0" smtClean="0"/>
              <a:t>1,814,747</a:t>
            </a:r>
          </a:p>
          <a:p>
            <a:pPr lvl="1"/>
            <a:r>
              <a:rPr lang="en-US" sz="1500" dirty="0" smtClean="0"/>
              <a:t>Roof </a:t>
            </a:r>
            <a:r>
              <a:rPr lang="en-US" sz="1500" dirty="0"/>
              <a:t>replacement to be phased by section beginning with the most deficient. Current request is no. 9 on the Haines Borough CAPSIS Legislative Priority list and includes roof replacement over the gym and adjacent corridor.</a:t>
            </a:r>
          </a:p>
          <a:p>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847</Words>
  <Application>Microsoft Macintosh PowerPoint</Application>
  <PresentationFormat>On-screen Show (4:3)</PresentationFormat>
  <Paragraphs>98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Joint Assembly &amp; School Board Meeting</vt:lpstr>
      <vt:lpstr>Agenda</vt:lpstr>
      <vt:lpstr>Joint Messaging</vt:lpstr>
      <vt:lpstr>Budget</vt:lpstr>
      <vt:lpstr>PowerPoint Presentation</vt:lpstr>
      <vt:lpstr>PowerPoint Presentation</vt:lpstr>
      <vt:lpstr>Budget</vt:lpstr>
      <vt:lpstr>Budget</vt:lpstr>
      <vt:lpstr>School Facilities Major Maintenance &amp; CIP Review Status of Major Maintenance: Review Current CIP priorities.  Confirm future priorities </vt:lpstr>
      <vt:lpstr>CIP Looking Forward</vt:lpstr>
      <vt:lpstr>Pool</vt:lpstr>
      <vt:lpstr>Calendar</vt:lpstr>
      <vt:lpstr>Common Concerns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Assembly &amp; School Board Meeting</dc:title>
  <dc:creator>David Sosa</dc:creator>
  <cp:lastModifiedBy>Virginia Jewell</cp:lastModifiedBy>
  <cp:revision>34</cp:revision>
  <dcterms:created xsi:type="dcterms:W3CDTF">2015-02-05T19:22:41Z</dcterms:created>
  <dcterms:modified xsi:type="dcterms:W3CDTF">2015-02-11T21:08:10Z</dcterms:modified>
</cp:coreProperties>
</file>