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mov" ContentType="vide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303" r:id="rId3"/>
    <p:sldId id="300" r:id="rId4"/>
    <p:sldId id="307" r:id="rId5"/>
    <p:sldId id="302" r:id="rId6"/>
    <p:sldId id="293" r:id="rId7"/>
    <p:sldId id="304" r:id="rId8"/>
    <p:sldId id="315" r:id="rId9"/>
    <p:sldId id="310" r:id="rId10"/>
    <p:sldId id="312" r:id="rId11"/>
    <p:sldId id="313" r:id="rId12"/>
    <p:sldId id="311" r:id="rId13"/>
    <p:sldId id="295" r:id="rId14"/>
    <p:sldId id="305" r:id="rId15"/>
    <p:sldId id="285" r:id="rId16"/>
    <p:sldId id="308" r:id="rId17"/>
    <p:sldId id="274" r:id="rId18"/>
    <p:sldId id="296" r:id="rId19"/>
    <p:sldId id="297" r:id="rId20"/>
    <p:sldId id="306" r:id="rId21"/>
    <p:sldId id="279" r:id="rId22"/>
    <p:sldId id="291" r:id="rId23"/>
    <p:sldId id="298" r:id="rId24"/>
    <p:sldId id="299" r:id="rId25"/>
    <p:sldId id="258" r:id="rId26"/>
    <p:sldId id="275" r:id="rId27"/>
    <p:sldId id="309" r:id="rId28"/>
    <p:sldId id="314" r:id="rId29"/>
    <p:sldId id="263" r:id="rId3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BDFCC"/>
    <a:srgbClr val="336699"/>
    <a:srgbClr val="A9C9AB"/>
    <a:srgbClr val="86AEEA"/>
    <a:srgbClr val="83ACE9"/>
    <a:srgbClr val="75B0F7"/>
    <a:srgbClr val="8CBDF8"/>
    <a:srgbClr val="84ABF8"/>
    <a:srgbClr val="79A3F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78" autoAdjust="0"/>
    <p:restoredTop sz="95933" autoAdjust="0"/>
  </p:normalViewPr>
  <p:slideViewPr>
    <p:cSldViewPr>
      <p:cViewPr varScale="1">
        <p:scale>
          <a:sx n="116" d="100"/>
          <a:sy n="116" d="100"/>
        </p:scale>
        <p:origin x="-2364" y="-114"/>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66" d="100"/>
        <a:sy n="66" d="100"/>
      </p:scale>
      <p:origin x="0" y="24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948" cy="464741"/>
          </a:xfrm>
          <a:prstGeom prst="rect">
            <a:avLst/>
          </a:prstGeom>
        </p:spPr>
        <p:txBody>
          <a:bodyPr vert="horz" lIns="93162" tIns="46581" rIns="93162" bIns="46581" rtlCol="0"/>
          <a:lstStyle>
            <a:lvl1pPr algn="l">
              <a:defRPr sz="1200"/>
            </a:lvl1pPr>
          </a:lstStyle>
          <a:p>
            <a:pPr>
              <a:defRPr/>
            </a:pPr>
            <a:endParaRPr lang="en-US"/>
          </a:p>
        </p:txBody>
      </p:sp>
      <p:sp>
        <p:nvSpPr>
          <p:cNvPr id="3" name="Date Placeholder 2"/>
          <p:cNvSpPr>
            <a:spLocks noGrp="1"/>
          </p:cNvSpPr>
          <p:nvPr>
            <p:ph type="dt" idx="1"/>
          </p:nvPr>
        </p:nvSpPr>
        <p:spPr>
          <a:xfrm>
            <a:off x="3970837" y="1"/>
            <a:ext cx="3037948" cy="464741"/>
          </a:xfrm>
          <a:prstGeom prst="rect">
            <a:avLst/>
          </a:prstGeom>
        </p:spPr>
        <p:txBody>
          <a:bodyPr vert="horz" lIns="93162" tIns="46581" rIns="93162" bIns="46581" rtlCol="0"/>
          <a:lstStyle>
            <a:lvl1pPr algn="r">
              <a:defRPr sz="1200"/>
            </a:lvl1pPr>
          </a:lstStyle>
          <a:p>
            <a:pPr>
              <a:defRPr/>
            </a:pPr>
            <a:fld id="{2404206A-2580-4595-8A35-7FD5C5B6CE5A}" type="datetimeFigureOut">
              <a:rPr lang="en-US"/>
              <a:pPr>
                <a:defRPr/>
              </a:pPr>
              <a:t>6/16/2015</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62" tIns="46581" rIns="93162" bIns="46581" rtlCol="0" anchor="ctr"/>
          <a:lstStyle/>
          <a:p>
            <a:pPr lvl="0"/>
            <a:endParaRPr lang="en-US" noProof="0" smtClean="0"/>
          </a:p>
        </p:txBody>
      </p:sp>
      <p:sp>
        <p:nvSpPr>
          <p:cNvPr id="5" name="Notes Placeholder 4"/>
          <p:cNvSpPr>
            <a:spLocks noGrp="1"/>
          </p:cNvSpPr>
          <p:nvPr>
            <p:ph type="body" sz="quarter" idx="3"/>
          </p:nvPr>
        </p:nvSpPr>
        <p:spPr>
          <a:xfrm>
            <a:off x="701688" y="4415831"/>
            <a:ext cx="5607027" cy="4182661"/>
          </a:xfrm>
          <a:prstGeom prst="rect">
            <a:avLst/>
          </a:prstGeom>
        </p:spPr>
        <p:txBody>
          <a:bodyPr vert="horz" lIns="93162" tIns="46581" rIns="93162" bIns="4658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2" y="8830063"/>
            <a:ext cx="3037948" cy="464740"/>
          </a:xfrm>
          <a:prstGeom prst="rect">
            <a:avLst/>
          </a:prstGeom>
        </p:spPr>
        <p:txBody>
          <a:bodyPr vert="horz" lIns="93162" tIns="46581" rIns="93162" bIns="46581"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0837" y="8830063"/>
            <a:ext cx="3037948" cy="464740"/>
          </a:xfrm>
          <a:prstGeom prst="rect">
            <a:avLst/>
          </a:prstGeom>
        </p:spPr>
        <p:txBody>
          <a:bodyPr vert="horz" lIns="93162" tIns="46581" rIns="93162" bIns="46581" rtlCol="0" anchor="b"/>
          <a:lstStyle>
            <a:lvl1pPr algn="r">
              <a:defRPr sz="1200"/>
            </a:lvl1pPr>
          </a:lstStyle>
          <a:p>
            <a:pPr>
              <a:defRPr/>
            </a:pPr>
            <a:fld id="{1C7451C5-3709-492A-82CF-1C430DD5F215}" type="slidenum">
              <a:rPr lang="en-US"/>
              <a:pPr>
                <a:defRPr/>
              </a:pPr>
              <a:t>‹#›</a:t>
            </a:fld>
            <a:endParaRPr lang="en-US"/>
          </a:p>
        </p:txBody>
      </p:sp>
    </p:spTree>
    <p:extLst>
      <p:ext uri="{BB962C8B-B14F-4D97-AF65-F5344CB8AC3E}">
        <p14:creationId xmlns:p14="http://schemas.microsoft.com/office/powerpoint/2010/main" xmlns="" val="39043248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235" indent="-288937" eaLnBrk="0" hangingPunct="0">
              <a:defRPr>
                <a:solidFill>
                  <a:schemeClr val="tx1"/>
                </a:solidFill>
                <a:latin typeface="Arial" charset="0"/>
              </a:defRPr>
            </a:lvl2pPr>
            <a:lvl3pPr marL="1155747" indent="-231149" eaLnBrk="0" hangingPunct="0">
              <a:defRPr>
                <a:solidFill>
                  <a:schemeClr val="tx1"/>
                </a:solidFill>
                <a:latin typeface="Arial" charset="0"/>
              </a:defRPr>
            </a:lvl3pPr>
            <a:lvl4pPr marL="1618045" indent="-231149" eaLnBrk="0" hangingPunct="0">
              <a:defRPr>
                <a:solidFill>
                  <a:schemeClr val="tx1"/>
                </a:solidFill>
                <a:latin typeface="Arial" charset="0"/>
              </a:defRPr>
            </a:lvl4pPr>
            <a:lvl5pPr marL="2080344" indent="-231149" eaLnBrk="0" hangingPunct="0">
              <a:defRPr>
                <a:solidFill>
                  <a:schemeClr val="tx1"/>
                </a:solidFill>
                <a:latin typeface="Arial" charset="0"/>
              </a:defRPr>
            </a:lvl5pPr>
            <a:lvl6pPr marL="2542642" indent="-231149" eaLnBrk="0" fontAlgn="base" hangingPunct="0">
              <a:spcBef>
                <a:spcPct val="0"/>
              </a:spcBef>
              <a:spcAft>
                <a:spcPct val="0"/>
              </a:spcAft>
              <a:defRPr>
                <a:solidFill>
                  <a:schemeClr val="tx1"/>
                </a:solidFill>
                <a:latin typeface="Arial" charset="0"/>
              </a:defRPr>
            </a:lvl6pPr>
            <a:lvl7pPr marL="3004941" indent="-231149" eaLnBrk="0" fontAlgn="base" hangingPunct="0">
              <a:spcBef>
                <a:spcPct val="0"/>
              </a:spcBef>
              <a:spcAft>
                <a:spcPct val="0"/>
              </a:spcAft>
              <a:defRPr>
                <a:solidFill>
                  <a:schemeClr val="tx1"/>
                </a:solidFill>
                <a:latin typeface="Arial" charset="0"/>
              </a:defRPr>
            </a:lvl7pPr>
            <a:lvl8pPr marL="3467240" indent="-231149" eaLnBrk="0" fontAlgn="base" hangingPunct="0">
              <a:spcBef>
                <a:spcPct val="0"/>
              </a:spcBef>
              <a:spcAft>
                <a:spcPct val="0"/>
              </a:spcAft>
              <a:defRPr>
                <a:solidFill>
                  <a:schemeClr val="tx1"/>
                </a:solidFill>
                <a:latin typeface="Arial" charset="0"/>
              </a:defRPr>
            </a:lvl8pPr>
            <a:lvl9pPr marL="3929538" indent="-231149" eaLnBrk="0" fontAlgn="base" hangingPunct="0">
              <a:spcBef>
                <a:spcPct val="0"/>
              </a:spcBef>
              <a:spcAft>
                <a:spcPct val="0"/>
              </a:spcAft>
              <a:defRPr>
                <a:solidFill>
                  <a:schemeClr val="tx1"/>
                </a:solidFill>
                <a:latin typeface="Arial" charset="0"/>
              </a:defRPr>
            </a:lvl9pPr>
          </a:lstStyle>
          <a:p>
            <a:pPr eaLnBrk="1" hangingPunct="1"/>
            <a:fld id="{356DD8CB-CD3C-4063-879A-AD420B5B97AD}" type="slidenum">
              <a:rPr lang="en-US" smtClean="0"/>
              <a:pPr eaLnBrk="1" hangingPunct="1"/>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235" indent="-288937" eaLnBrk="0" hangingPunct="0">
              <a:defRPr>
                <a:solidFill>
                  <a:schemeClr val="tx1"/>
                </a:solidFill>
                <a:latin typeface="Arial" charset="0"/>
              </a:defRPr>
            </a:lvl2pPr>
            <a:lvl3pPr marL="1155747" indent="-231149" eaLnBrk="0" hangingPunct="0">
              <a:defRPr>
                <a:solidFill>
                  <a:schemeClr val="tx1"/>
                </a:solidFill>
                <a:latin typeface="Arial" charset="0"/>
              </a:defRPr>
            </a:lvl3pPr>
            <a:lvl4pPr marL="1618045" indent="-231149" eaLnBrk="0" hangingPunct="0">
              <a:defRPr>
                <a:solidFill>
                  <a:schemeClr val="tx1"/>
                </a:solidFill>
                <a:latin typeface="Arial" charset="0"/>
              </a:defRPr>
            </a:lvl4pPr>
            <a:lvl5pPr marL="2080344" indent="-231149" eaLnBrk="0" hangingPunct="0">
              <a:defRPr>
                <a:solidFill>
                  <a:schemeClr val="tx1"/>
                </a:solidFill>
                <a:latin typeface="Arial" charset="0"/>
              </a:defRPr>
            </a:lvl5pPr>
            <a:lvl6pPr marL="2542642" indent="-231149" eaLnBrk="0" fontAlgn="base" hangingPunct="0">
              <a:spcBef>
                <a:spcPct val="0"/>
              </a:spcBef>
              <a:spcAft>
                <a:spcPct val="0"/>
              </a:spcAft>
              <a:defRPr>
                <a:solidFill>
                  <a:schemeClr val="tx1"/>
                </a:solidFill>
                <a:latin typeface="Arial" charset="0"/>
              </a:defRPr>
            </a:lvl6pPr>
            <a:lvl7pPr marL="3004941" indent="-231149" eaLnBrk="0" fontAlgn="base" hangingPunct="0">
              <a:spcBef>
                <a:spcPct val="0"/>
              </a:spcBef>
              <a:spcAft>
                <a:spcPct val="0"/>
              </a:spcAft>
              <a:defRPr>
                <a:solidFill>
                  <a:schemeClr val="tx1"/>
                </a:solidFill>
                <a:latin typeface="Arial" charset="0"/>
              </a:defRPr>
            </a:lvl7pPr>
            <a:lvl8pPr marL="3467240" indent="-231149" eaLnBrk="0" fontAlgn="base" hangingPunct="0">
              <a:spcBef>
                <a:spcPct val="0"/>
              </a:spcBef>
              <a:spcAft>
                <a:spcPct val="0"/>
              </a:spcAft>
              <a:defRPr>
                <a:solidFill>
                  <a:schemeClr val="tx1"/>
                </a:solidFill>
                <a:latin typeface="Arial" charset="0"/>
              </a:defRPr>
            </a:lvl8pPr>
            <a:lvl9pPr marL="3929538" indent="-231149" eaLnBrk="0" fontAlgn="base" hangingPunct="0">
              <a:spcBef>
                <a:spcPct val="0"/>
              </a:spcBef>
              <a:spcAft>
                <a:spcPct val="0"/>
              </a:spcAft>
              <a:defRPr>
                <a:solidFill>
                  <a:schemeClr val="tx1"/>
                </a:solidFill>
                <a:latin typeface="Arial" charset="0"/>
              </a:defRPr>
            </a:lvl9pPr>
          </a:lstStyle>
          <a:p>
            <a:pPr eaLnBrk="1" hangingPunct="1"/>
            <a:fld id="{8AC50BB9-9C32-492E-B233-C65F810C7A19}" type="slidenum">
              <a:rPr lang="en-US" smtClean="0"/>
              <a:pPr eaLnBrk="1" hangingPunct="1"/>
              <a:t>29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235" indent="-288937" eaLnBrk="0" hangingPunct="0">
              <a:defRPr>
                <a:solidFill>
                  <a:schemeClr val="tx1"/>
                </a:solidFill>
                <a:latin typeface="Arial" charset="0"/>
              </a:defRPr>
            </a:lvl2pPr>
            <a:lvl3pPr marL="1155747" indent="-231149" eaLnBrk="0" hangingPunct="0">
              <a:defRPr>
                <a:solidFill>
                  <a:schemeClr val="tx1"/>
                </a:solidFill>
                <a:latin typeface="Arial" charset="0"/>
              </a:defRPr>
            </a:lvl3pPr>
            <a:lvl4pPr marL="1618045" indent="-231149" eaLnBrk="0" hangingPunct="0">
              <a:defRPr>
                <a:solidFill>
                  <a:schemeClr val="tx1"/>
                </a:solidFill>
                <a:latin typeface="Arial" charset="0"/>
              </a:defRPr>
            </a:lvl4pPr>
            <a:lvl5pPr marL="2080344" indent="-231149" eaLnBrk="0" hangingPunct="0">
              <a:defRPr>
                <a:solidFill>
                  <a:schemeClr val="tx1"/>
                </a:solidFill>
                <a:latin typeface="Arial" charset="0"/>
              </a:defRPr>
            </a:lvl5pPr>
            <a:lvl6pPr marL="2542642" indent="-231149" eaLnBrk="0" fontAlgn="base" hangingPunct="0">
              <a:spcBef>
                <a:spcPct val="0"/>
              </a:spcBef>
              <a:spcAft>
                <a:spcPct val="0"/>
              </a:spcAft>
              <a:defRPr>
                <a:solidFill>
                  <a:schemeClr val="tx1"/>
                </a:solidFill>
                <a:latin typeface="Arial" charset="0"/>
              </a:defRPr>
            </a:lvl6pPr>
            <a:lvl7pPr marL="3004941" indent="-231149" eaLnBrk="0" fontAlgn="base" hangingPunct="0">
              <a:spcBef>
                <a:spcPct val="0"/>
              </a:spcBef>
              <a:spcAft>
                <a:spcPct val="0"/>
              </a:spcAft>
              <a:defRPr>
                <a:solidFill>
                  <a:schemeClr val="tx1"/>
                </a:solidFill>
                <a:latin typeface="Arial" charset="0"/>
              </a:defRPr>
            </a:lvl7pPr>
            <a:lvl8pPr marL="3467240" indent="-231149" eaLnBrk="0" fontAlgn="base" hangingPunct="0">
              <a:spcBef>
                <a:spcPct val="0"/>
              </a:spcBef>
              <a:spcAft>
                <a:spcPct val="0"/>
              </a:spcAft>
              <a:defRPr>
                <a:solidFill>
                  <a:schemeClr val="tx1"/>
                </a:solidFill>
                <a:latin typeface="Arial" charset="0"/>
              </a:defRPr>
            </a:lvl8pPr>
            <a:lvl9pPr marL="3929538" indent="-231149" eaLnBrk="0" fontAlgn="base" hangingPunct="0">
              <a:spcBef>
                <a:spcPct val="0"/>
              </a:spcBef>
              <a:spcAft>
                <a:spcPct val="0"/>
              </a:spcAft>
              <a:defRPr>
                <a:solidFill>
                  <a:schemeClr val="tx1"/>
                </a:solidFill>
                <a:latin typeface="Arial" charset="0"/>
              </a:defRPr>
            </a:lvl9pPr>
          </a:lstStyle>
          <a:p>
            <a:pPr eaLnBrk="1" hangingPunct="1"/>
            <a:fld id="{F96F7A75-8231-4EB1-B353-A0A8B7FDCF20}" type="slidenum">
              <a:rPr lang="en-US" smtClean="0"/>
              <a:pPr eaLnBrk="1" hangingPunct="1"/>
              <a:t>6</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235" indent="-288937" eaLnBrk="0" hangingPunct="0">
              <a:defRPr>
                <a:solidFill>
                  <a:schemeClr val="tx1"/>
                </a:solidFill>
                <a:latin typeface="Arial" charset="0"/>
              </a:defRPr>
            </a:lvl2pPr>
            <a:lvl3pPr marL="1155747" indent="-231149" eaLnBrk="0" hangingPunct="0">
              <a:defRPr>
                <a:solidFill>
                  <a:schemeClr val="tx1"/>
                </a:solidFill>
                <a:latin typeface="Arial" charset="0"/>
              </a:defRPr>
            </a:lvl3pPr>
            <a:lvl4pPr marL="1618045" indent="-231149" eaLnBrk="0" hangingPunct="0">
              <a:defRPr>
                <a:solidFill>
                  <a:schemeClr val="tx1"/>
                </a:solidFill>
                <a:latin typeface="Arial" charset="0"/>
              </a:defRPr>
            </a:lvl4pPr>
            <a:lvl5pPr marL="2080344" indent="-231149" eaLnBrk="0" hangingPunct="0">
              <a:defRPr>
                <a:solidFill>
                  <a:schemeClr val="tx1"/>
                </a:solidFill>
                <a:latin typeface="Arial" charset="0"/>
              </a:defRPr>
            </a:lvl5pPr>
            <a:lvl6pPr marL="2542642" indent="-231149" eaLnBrk="0" fontAlgn="base" hangingPunct="0">
              <a:spcBef>
                <a:spcPct val="0"/>
              </a:spcBef>
              <a:spcAft>
                <a:spcPct val="0"/>
              </a:spcAft>
              <a:defRPr>
                <a:solidFill>
                  <a:schemeClr val="tx1"/>
                </a:solidFill>
                <a:latin typeface="Arial" charset="0"/>
              </a:defRPr>
            </a:lvl6pPr>
            <a:lvl7pPr marL="3004941" indent="-231149" eaLnBrk="0" fontAlgn="base" hangingPunct="0">
              <a:spcBef>
                <a:spcPct val="0"/>
              </a:spcBef>
              <a:spcAft>
                <a:spcPct val="0"/>
              </a:spcAft>
              <a:defRPr>
                <a:solidFill>
                  <a:schemeClr val="tx1"/>
                </a:solidFill>
                <a:latin typeface="Arial" charset="0"/>
              </a:defRPr>
            </a:lvl7pPr>
            <a:lvl8pPr marL="3467240" indent="-231149" eaLnBrk="0" fontAlgn="base" hangingPunct="0">
              <a:spcBef>
                <a:spcPct val="0"/>
              </a:spcBef>
              <a:spcAft>
                <a:spcPct val="0"/>
              </a:spcAft>
              <a:defRPr>
                <a:solidFill>
                  <a:schemeClr val="tx1"/>
                </a:solidFill>
                <a:latin typeface="Arial" charset="0"/>
              </a:defRPr>
            </a:lvl8pPr>
            <a:lvl9pPr marL="3929538" indent="-231149" eaLnBrk="0" fontAlgn="base" hangingPunct="0">
              <a:spcBef>
                <a:spcPct val="0"/>
              </a:spcBef>
              <a:spcAft>
                <a:spcPct val="0"/>
              </a:spcAft>
              <a:defRPr>
                <a:solidFill>
                  <a:schemeClr val="tx1"/>
                </a:solidFill>
                <a:latin typeface="Arial" charset="0"/>
              </a:defRPr>
            </a:lvl9pPr>
          </a:lstStyle>
          <a:p>
            <a:pPr eaLnBrk="1" hangingPunct="1"/>
            <a:fld id="{CF1C91EE-60FB-4FB2-A725-0641C7C66C02}" type="slidenum">
              <a:rPr lang="en-US" smtClean="0"/>
              <a:pPr eaLnBrk="1" hangingPunct="1"/>
              <a:t>15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235" indent="-288937" eaLnBrk="0" hangingPunct="0">
              <a:defRPr>
                <a:solidFill>
                  <a:schemeClr val="tx1"/>
                </a:solidFill>
                <a:latin typeface="Arial" charset="0"/>
              </a:defRPr>
            </a:lvl2pPr>
            <a:lvl3pPr marL="1155747" indent="-231149" eaLnBrk="0" hangingPunct="0">
              <a:defRPr>
                <a:solidFill>
                  <a:schemeClr val="tx1"/>
                </a:solidFill>
                <a:latin typeface="Arial" charset="0"/>
              </a:defRPr>
            </a:lvl3pPr>
            <a:lvl4pPr marL="1618045" indent="-231149" eaLnBrk="0" hangingPunct="0">
              <a:defRPr>
                <a:solidFill>
                  <a:schemeClr val="tx1"/>
                </a:solidFill>
                <a:latin typeface="Arial" charset="0"/>
              </a:defRPr>
            </a:lvl4pPr>
            <a:lvl5pPr marL="2080344" indent="-231149" eaLnBrk="0" hangingPunct="0">
              <a:defRPr>
                <a:solidFill>
                  <a:schemeClr val="tx1"/>
                </a:solidFill>
                <a:latin typeface="Arial" charset="0"/>
              </a:defRPr>
            </a:lvl5pPr>
            <a:lvl6pPr marL="2542642" indent="-231149" eaLnBrk="0" fontAlgn="base" hangingPunct="0">
              <a:spcBef>
                <a:spcPct val="0"/>
              </a:spcBef>
              <a:spcAft>
                <a:spcPct val="0"/>
              </a:spcAft>
              <a:defRPr>
                <a:solidFill>
                  <a:schemeClr val="tx1"/>
                </a:solidFill>
                <a:latin typeface="Arial" charset="0"/>
              </a:defRPr>
            </a:lvl6pPr>
            <a:lvl7pPr marL="3004941" indent="-231149" eaLnBrk="0" fontAlgn="base" hangingPunct="0">
              <a:spcBef>
                <a:spcPct val="0"/>
              </a:spcBef>
              <a:spcAft>
                <a:spcPct val="0"/>
              </a:spcAft>
              <a:defRPr>
                <a:solidFill>
                  <a:schemeClr val="tx1"/>
                </a:solidFill>
                <a:latin typeface="Arial" charset="0"/>
              </a:defRPr>
            </a:lvl7pPr>
            <a:lvl8pPr marL="3467240" indent="-231149" eaLnBrk="0" fontAlgn="base" hangingPunct="0">
              <a:spcBef>
                <a:spcPct val="0"/>
              </a:spcBef>
              <a:spcAft>
                <a:spcPct val="0"/>
              </a:spcAft>
              <a:defRPr>
                <a:solidFill>
                  <a:schemeClr val="tx1"/>
                </a:solidFill>
                <a:latin typeface="Arial" charset="0"/>
              </a:defRPr>
            </a:lvl8pPr>
            <a:lvl9pPr marL="3929538" indent="-231149" eaLnBrk="0" fontAlgn="base" hangingPunct="0">
              <a:spcBef>
                <a:spcPct val="0"/>
              </a:spcBef>
              <a:spcAft>
                <a:spcPct val="0"/>
              </a:spcAft>
              <a:defRPr>
                <a:solidFill>
                  <a:schemeClr val="tx1"/>
                </a:solidFill>
                <a:latin typeface="Arial" charset="0"/>
              </a:defRPr>
            </a:lvl9pPr>
          </a:lstStyle>
          <a:p>
            <a:pPr eaLnBrk="1" hangingPunct="1"/>
            <a:fld id="{CF1C91EE-60FB-4FB2-A725-0641C7C66C02}" type="slidenum">
              <a:rPr lang="en-US" smtClean="0"/>
              <a:pPr eaLnBrk="1" hangingPunct="1"/>
              <a:t>16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235" indent="-288937" eaLnBrk="0" hangingPunct="0">
              <a:defRPr>
                <a:solidFill>
                  <a:schemeClr val="tx1"/>
                </a:solidFill>
                <a:latin typeface="Arial" charset="0"/>
              </a:defRPr>
            </a:lvl2pPr>
            <a:lvl3pPr marL="1155747" indent="-231149" eaLnBrk="0" hangingPunct="0">
              <a:defRPr>
                <a:solidFill>
                  <a:schemeClr val="tx1"/>
                </a:solidFill>
                <a:latin typeface="Arial" charset="0"/>
              </a:defRPr>
            </a:lvl3pPr>
            <a:lvl4pPr marL="1618045" indent="-231149" eaLnBrk="0" hangingPunct="0">
              <a:defRPr>
                <a:solidFill>
                  <a:schemeClr val="tx1"/>
                </a:solidFill>
                <a:latin typeface="Arial" charset="0"/>
              </a:defRPr>
            </a:lvl4pPr>
            <a:lvl5pPr marL="2080344" indent="-231149" eaLnBrk="0" hangingPunct="0">
              <a:defRPr>
                <a:solidFill>
                  <a:schemeClr val="tx1"/>
                </a:solidFill>
                <a:latin typeface="Arial" charset="0"/>
              </a:defRPr>
            </a:lvl5pPr>
            <a:lvl6pPr marL="2542642" indent="-231149" eaLnBrk="0" fontAlgn="base" hangingPunct="0">
              <a:spcBef>
                <a:spcPct val="0"/>
              </a:spcBef>
              <a:spcAft>
                <a:spcPct val="0"/>
              </a:spcAft>
              <a:defRPr>
                <a:solidFill>
                  <a:schemeClr val="tx1"/>
                </a:solidFill>
                <a:latin typeface="Arial" charset="0"/>
              </a:defRPr>
            </a:lvl6pPr>
            <a:lvl7pPr marL="3004941" indent="-231149" eaLnBrk="0" fontAlgn="base" hangingPunct="0">
              <a:spcBef>
                <a:spcPct val="0"/>
              </a:spcBef>
              <a:spcAft>
                <a:spcPct val="0"/>
              </a:spcAft>
              <a:defRPr>
                <a:solidFill>
                  <a:schemeClr val="tx1"/>
                </a:solidFill>
                <a:latin typeface="Arial" charset="0"/>
              </a:defRPr>
            </a:lvl7pPr>
            <a:lvl8pPr marL="3467240" indent="-231149" eaLnBrk="0" fontAlgn="base" hangingPunct="0">
              <a:spcBef>
                <a:spcPct val="0"/>
              </a:spcBef>
              <a:spcAft>
                <a:spcPct val="0"/>
              </a:spcAft>
              <a:defRPr>
                <a:solidFill>
                  <a:schemeClr val="tx1"/>
                </a:solidFill>
                <a:latin typeface="Arial" charset="0"/>
              </a:defRPr>
            </a:lvl8pPr>
            <a:lvl9pPr marL="3929538" indent="-231149" eaLnBrk="0" fontAlgn="base" hangingPunct="0">
              <a:spcBef>
                <a:spcPct val="0"/>
              </a:spcBef>
              <a:spcAft>
                <a:spcPct val="0"/>
              </a:spcAft>
              <a:defRPr>
                <a:solidFill>
                  <a:schemeClr val="tx1"/>
                </a:solidFill>
                <a:latin typeface="Arial" charset="0"/>
              </a:defRPr>
            </a:lvl9pPr>
          </a:lstStyle>
          <a:p>
            <a:pPr eaLnBrk="1" hangingPunct="1"/>
            <a:fld id="{79690866-CCC8-42A0-B1E3-6830C402D83B}" type="slidenum">
              <a:rPr lang="en-US" smtClean="0"/>
              <a:pPr eaLnBrk="1" hangingPunct="1"/>
              <a:t>17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235" indent="-288937" eaLnBrk="0" hangingPunct="0">
              <a:defRPr>
                <a:solidFill>
                  <a:schemeClr val="tx1"/>
                </a:solidFill>
                <a:latin typeface="Arial" charset="0"/>
              </a:defRPr>
            </a:lvl2pPr>
            <a:lvl3pPr marL="1155747" indent="-231149" eaLnBrk="0" hangingPunct="0">
              <a:defRPr>
                <a:solidFill>
                  <a:schemeClr val="tx1"/>
                </a:solidFill>
                <a:latin typeface="Arial" charset="0"/>
              </a:defRPr>
            </a:lvl3pPr>
            <a:lvl4pPr marL="1618045" indent="-231149" eaLnBrk="0" hangingPunct="0">
              <a:defRPr>
                <a:solidFill>
                  <a:schemeClr val="tx1"/>
                </a:solidFill>
                <a:latin typeface="Arial" charset="0"/>
              </a:defRPr>
            </a:lvl4pPr>
            <a:lvl5pPr marL="2080344" indent="-231149" eaLnBrk="0" hangingPunct="0">
              <a:defRPr>
                <a:solidFill>
                  <a:schemeClr val="tx1"/>
                </a:solidFill>
                <a:latin typeface="Arial" charset="0"/>
              </a:defRPr>
            </a:lvl5pPr>
            <a:lvl6pPr marL="2542642" indent="-231149" eaLnBrk="0" fontAlgn="base" hangingPunct="0">
              <a:spcBef>
                <a:spcPct val="0"/>
              </a:spcBef>
              <a:spcAft>
                <a:spcPct val="0"/>
              </a:spcAft>
              <a:defRPr>
                <a:solidFill>
                  <a:schemeClr val="tx1"/>
                </a:solidFill>
                <a:latin typeface="Arial" charset="0"/>
              </a:defRPr>
            </a:lvl6pPr>
            <a:lvl7pPr marL="3004941" indent="-231149" eaLnBrk="0" fontAlgn="base" hangingPunct="0">
              <a:spcBef>
                <a:spcPct val="0"/>
              </a:spcBef>
              <a:spcAft>
                <a:spcPct val="0"/>
              </a:spcAft>
              <a:defRPr>
                <a:solidFill>
                  <a:schemeClr val="tx1"/>
                </a:solidFill>
                <a:latin typeface="Arial" charset="0"/>
              </a:defRPr>
            </a:lvl7pPr>
            <a:lvl8pPr marL="3467240" indent="-231149" eaLnBrk="0" fontAlgn="base" hangingPunct="0">
              <a:spcBef>
                <a:spcPct val="0"/>
              </a:spcBef>
              <a:spcAft>
                <a:spcPct val="0"/>
              </a:spcAft>
              <a:defRPr>
                <a:solidFill>
                  <a:schemeClr val="tx1"/>
                </a:solidFill>
                <a:latin typeface="Arial" charset="0"/>
              </a:defRPr>
            </a:lvl8pPr>
            <a:lvl9pPr marL="3929538" indent="-231149" eaLnBrk="0" fontAlgn="base" hangingPunct="0">
              <a:spcBef>
                <a:spcPct val="0"/>
              </a:spcBef>
              <a:spcAft>
                <a:spcPct val="0"/>
              </a:spcAft>
              <a:defRPr>
                <a:solidFill>
                  <a:schemeClr val="tx1"/>
                </a:solidFill>
                <a:latin typeface="Arial" charset="0"/>
              </a:defRPr>
            </a:lvl9pPr>
          </a:lstStyle>
          <a:p>
            <a:pPr eaLnBrk="1" hangingPunct="1"/>
            <a:fld id="{21659B71-E6C4-41C6-A9E0-46FC8DB85C38}" type="slidenum">
              <a:rPr lang="en-US" smtClean="0"/>
              <a:pPr eaLnBrk="1" hangingPunct="1"/>
              <a:t>21</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235" indent="-288937" eaLnBrk="0" hangingPunct="0">
              <a:defRPr>
                <a:solidFill>
                  <a:schemeClr val="tx1"/>
                </a:solidFill>
                <a:latin typeface="Arial" charset="0"/>
              </a:defRPr>
            </a:lvl2pPr>
            <a:lvl3pPr marL="1155747" indent="-231149" eaLnBrk="0" hangingPunct="0">
              <a:defRPr>
                <a:solidFill>
                  <a:schemeClr val="tx1"/>
                </a:solidFill>
                <a:latin typeface="Arial" charset="0"/>
              </a:defRPr>
            </a:lvl3pPr>
            <a:lvl4pPr marL="1618045" indent="-231149" eaLnBrk="0" hangingPunct="0">
              <a:defRPr>
                <a:solidFill>
                  <a:schemeClr val="tx1"/>
                </a:solidFill>
                <a:latin typeface="Arial" charset="0"/>
              </a:defRPr>
            </a:lvl4pPr>
            <a:lvl5pPr marL="2080344" indent="-231149" eaLnBrk="0" hangingPunct="0">
              <a:defRPr>
                <a:solidFill>
                  <a:schemeClr val="tx1"/>
                </a:solidFill>
                <a:latin typeface="Arial" charset="0"/>
              </a:defRPr>
            </a:lvl5pPr>
            <a:lvl6pPr marL="2542642" indent="-231149" eaLnBrk="0" fontAlgn="base" hangingPunct="0">
              <a:spcBef>
                <a:spcPct val="0"/>
              </a:spcBef>
              <a:spcAft>
                <a:spcPct val="0"/>
              </a:spcAft>
              <a:defRPr>
                <a:solidFill>
                  <a:schemeClr val="tx1"/>
                </a:solidFill>
                <a:latin typeface="Arial" charset="0"/>
              </a:defRPr>
            </a:lvl6pPr>
            <a:lvl7pPr marL="3004941" indent="-231149" eaLnBrk="0" fontAlgn="base" hangingPunct="0">
              <a:spcBef>
                <a:spcPct val="0"/>
              </a:spcBef>
              <a:spcAft>
                <a:spcPct val="0"/>
              </a:spcAft>
              <a:defRPr>
                <a:solidFill>
                  <a:schemeClr val="tx1"/>
                </a:solidFill>
                <a:latin typeface="Arial" charset="0"/>
              </a:defRPr>
            </a:lvl7pPr>
            <a:lvl8pPr marL="3467240" indent="-231149" eaLnBrk="0" fontAlgn="base" hangingPunct="0">
              <a:spcBef>
                <a:spcPct val="0"/>
              </a:spcBef>
              <a:spcAft>
                <a:spcPct val="0"/>
              </a:spcAft>
              <a:defRPr>
                <a:solidFill>
                  <a:schemeClr val="tx1"/>
                </a:solidFill>
                <a:latin typeface="Arial" charset="0"/>
              </a:defRPr>
            </a:lvl8pPr>
            <a:lvl9pPr marL="3929538" indent="-231149" eaLnBrk="0" fontAlgn="base" hangingPunct="0">
              <a:spcBef>
                <a:spcPct val="0"/>
              </a:spcBef>
              <a:spcAft>
                <a:spcPct val="0"/>
              </a:spcAft>
              <a:defRPr>
                <a:solidFill>
                  <a:schemeClr val="tx1"/>
                </a:solidFill>
                <a:latin typeface="Arial" charset="0"/>
              </a:defRPr>
            </a:lvl9pPr>
          </a:lstStyle>
          <a:p>
            <a:pPr eaLnBrk="1" hangingPunct="1"/>
            <a:fld id="{716465D5-30C8-4B6C-A494-72B91909F93F}" type="slidenum">
              <a:rPr lang="en-US" smtClean="0"/>
              <a:pPr eaLnBrk="1" hangingPunct="1"/>
              <a:t>22</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235" indent="-288937" eaLnBrk="0" hangingPunct="0">
              <a:defRPr>
                <a:solidFill>
                  <a:schemeClr val="tx1"/>
                </a:solidFill>
                <a:latin typeface="Arial" charset="0"/>
              </a:defRPr>
            </a:lvl2pPr>
            <a:lvl3pPr marL="1155747" indent="-231149" eaLnBrk="0" hangingPunct="0">
              <a:defRPr>
                <a:solidFill>
                  <a:schemeClr val="tx1"/>
                </a:solidFill>
                <a:latin typeface="Arial" charset="0"/>
              </a:defRPr>
            </a:lvl3pPr>
            <a:lvl4pPr marL="1618045" indent="-231149" eaLnBrk="0" hangingPunct="0">
              <a:defRPr>
                <a:solidFill>
                  <a:schemeClr val="tx1"/>
                </a:solidFill>
                <a:latin typeface="Arial" charset="0"/>
              </a:defRPr>
            </a:lvl4pPr>
            <a:lvl5pPr marL="2080344" indent="-231149" eaLnBrk="0" hangingPunct="0">
              <a:defRPr>
                <a:solidFill>
                  <a:schemeClr val="tx1"/>
                </a:solidFill>
                <a:latin typeface="Arial" charset="0"/>
              </a:defRPr>
            </a:lvl5pPr>
            <a:lvl6pPr marL="2542642" indent="-231149" eaLnBrk="0" fontAlgn="base" hangingPunct="0">
              <a:spcBef>
                <a:spcPct val="0"/>
              </a:spcBef>
              <a:spcAft>
                <a:spcPct val="0"/>
              </a:spcAft>
              <a:defRPr>
                <a:solidFill>
                  <a:schemeClr val="tx1"/>
                </a:solidFill>
                <a:latin typeface="Arial" charset="0"/>
              </a:defRPr>
            </a:lvl6pPr>
            <a:lvl7pPr marL="3004941" indent="-231149" eaLnBrk="0" fontAlgn="base" hangingPunct="0">
              <a:spcBef>
                <a:spcPct val="0"/>
              </a:spcBef>
              <a:spcAft>
                <a:spcPct val="0"/>
              </a:spcAft>
              <a:defRPr>
                <a:solidFill>
                  <a:schemeClr val="tx1"/>
                </a:solidFill>
                <a:latin typeface="Arial" charset="0"/>
              </a:defRPr>
            </a:lvl7pPr>
            <a:lvl8pPr marL="3467240" indent="-231149" eaLnBrk="0" fontAlgn="base" hangingPunct="0">
              <a:spcBef>
                <a:spcPct val="0"/>
              </a:spcBef>
              <a:spcAft>
                <a:spcPct val="0"/>
              </a:spcAft>
              <a:defRPr>
                <a:solidFill>
                  <a:schemeClr val="tx1"/>
                </a:solidFill>
                <a:latin typeface="Arial" charset="0"/>
              </a:defRPr>
            </a:lvl8pPr>
            <a:lvl9pPr marL="3929538" indent="-231149" eaLnBrk="0" fontAlgn="base" hangingPunct="0">
              <a:spcBef>
                <a:spcPct val="0"/>
              </a:spcBef>
              <a:spcAft>
                <a:spcPct val="0"/>
              </a:spcAft>
              <a:defRPr>
                <a:solidFill>
                  <a:schemeClr val="tx1"/>
                </a:solidFill>
                <a:latin typeface="Arial" charset="0"/>
              </a:defRPr>
            </a:lvl9pPr>
          </a:lstStyle>
          <a:p>
            <a:pPr eaLnBrk="1" hangingPunct="1"/>
            <a:fld id="{15B070C1-FC12-4BAB-979A-188B9A34DC3A}" type="slidenum">
              <a:rPr lang="en-US" smtClean="0"/>
              <a:pPr eaLnBrk="1" hangingPunct="1"/>
              <a:t>25</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235" indent="-288937" eaLnBrk="0" hangingPunct="0">
              <a:defRPr>
                <a:solidFill>
                  <a:schemeClr val="tx1"/>
                </a:solidFill>
                <a:latin typeface="Arial" charset="0"/>
              </a:defRPr>
            </a:lvl2pPr>
            <a:lvl3pPr marL="1155747" indent="-231149" eaLnBrk="0" hangingPunct="0">
              <a:defRPr>
                <a:solidFill>
                  <a:schemeClr val="tx1"/>
                </a:solidFill>
                <a:latin typeface="Arial" charset="0"/>
              </a:defRPr>
            </a:lvl3pPr>
            <a:lvl4pPr marL="1618045" indent="-231149" eaLnBrk="0" hangingPunct="0">
              <a:defRPr>
                <a:solidFill>
                  <a:schemeClr val="tx1"/>
                </a:solidFill>
                <a:latin typeface="Arial" charset="0"/>
              </a:defRPr>
            </a:lvl4pPr>
            <a:lvl5pPr marL="2080344" indent="-231149" eaLnBrk="0" hangingPunct="0">
              <a:defRPr>
                <a:solidFill>
                  <a:schemeClr val="tx1"/>
                </a:solidFill>
                <a:latin typeface="Arial" charset="0"/>
              </a:defRPr>
            </a:lvl5pPr>
            <a:lvl6pPr marL="2542642" indent="-231149" eaLnBrk="0" fontAlgn="base" hangingPunct="0">
              <a:spcBef>
                <a:spcPct val="0"/>
              </a:spcBef>
              <a:spcAft>
                <a:spcPct val="0"/>
              </a:spcAft>
              <a:defRPr>
                <a:solidFill>
                  <a:schemeClr val="tx1"/>
                </a:solidFill>
                <a:latin typeface="Arial" charset="0"/>
              </a:defRPr>
            </a:lvl6pPr>
            <a:lvl7pPr marL="3004941" indent="-231149" eaLnBrk="0" fontAlgn="base" hangingPunct="0">
              <a:spcBef>
                <a:spcPct val="0"/>
              </a:spcBef>
              <a:spcAft>
                <a:spcPct val="0"/>
              </a:spcAft>
              <a:defRPr>
                <a:solidFill>
                  <a:schemeClr val="tx1"/>
                </a:solidFill>
                <a:latin typeface="Arial" charset="0"/>
              </a:defRPr>
            </a:lvl7pPr>
            <a:lvl8pPr marL="3467240" indent="-231149" eaLnBrk="0" fontAlgn="base" hangingPunct="0">
              <a:spcBef>
                <a:spcPct val="0"/>
              </a:spcBef>
              <a:spcAft>
                <a:spcPct val="0"/>
              </a:spcAft>
              <a:defRPr>
                <a:solidFill>
                  <a:schemeClr val="tx1"/>
                </a:solidFill>
                <a:latin typeface="Arial" charset="0"/>
              </a:defRPr>
            </a:lvl8pPr>
            <a:lvl9pPr marL="3929538" indent="-231149" eaLnBrk="0" fontAlgn="base" hangingPunct="0">
              <a:spcBef>
                <a:spcPct val="0"/>
              </a:spcBef>
              <a:spcAft>
                <a:spcPct val="0"/>
              </a:spcAft>
              <a:defRPr>
                <a:solidFill>
                  <a:schemeClr val="tx1"/>
                </a:solidFill>
                <a:latin typeface="Arial" charset="0"/>
              </a:defRPr>
            </a:lvl9pPr>
          </a:lstStyle>
          <a:p>
            <a:pPr eaLnBrk="1" hangingPunct="1"/>
            <a:fld id="{D42B5150-AC9B-4FF4-BE94-EC00C6B7D9A3}" type="slidenum">
              <a:rPr lang="en-US" smtClean="0"/>
              <a:pPr eaLnBrk="1" hangingPunct="1"/>
              <a:t>26</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ECD6D37-EE1B-4FD7-9A4E-0EA7B2135797}" type="datetimeFigureOut">
              <a:rPr lang="en-US"/>
              <a:pPr>
                <a:defRPr/>
              </a:pPr>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9A1ADB02-C355-4D50-82EC-AB21F3049C0C}" type="slidenum">
              <a:rPr lang="en-US"/>
              <a:pPr>
                <a:defRPr/>
              </a:pPr>
              <a:t>‹#›</a:t>
            </a:fld>
            <a:endParaRPr lang="en-US"/>
          </a:p>
        </p:txBody>
      </p:sp>
    </p:spTree>
    <p:extLst>
      <p:ext uri="{BB962C8B-B14F-4D97-AF65-F5344CB8AC3E}">
        <p14:creationId xmlns:p14="http://schemas.microsoft.com/office/powerpoint/2010/main" xmlns="" val="1607156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84B1AC7A-2A1F-4A85-B35F-96AE1CB44807}" type="datetimeFigureOut">
              <a:rPr lang="en-US"/>
              <a:pPr>
                <a:defRPr/>
              </a:pPr>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F5716736-EE78-4DC8-839F-789D1DE1E55D}" type="slidenum">
              <a:rPr lang="en-US"/>
              <a:pPr>
                <a:defRPr/>
              </a:pPr>
              <a:t>‹#›</a:t>
            </a:fld>
            <a:endParaRPr lang="en-US"/>
          </a:p>
        </p:txBody>
      </p:sp>
    </p:spTree>
    <p:extLst>
      <p:ext uri="{BB962C8B-B14F-4D97-AF65-F5344CB8AC3E}">
        <p14:creationId xmlns:p14="http://schemas.microsoft.com/office/powerpoint/2010/main" xmlns="" val="2482668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06ABBFA-1912-4647-9EE4-477CD3D4AE6F}" type="datetimeFigureOut">
              <a:rPr lang="en-US"/>
              <a:pPr>
                <a:defRPr/>
              </a:pPr>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5A61365D-8E7E-4732-8B99-8CCC02415DE5}" type="slidenum">
              <a:rPr lang="en-US"/>
              <a:pPr>
                <a:defRPr/>
              </a:pPr>
              <a:t>‹#›</a:t>
            </a:fld>
            <a:endParaRPr lang="en-US"/>
          </a:p>
        </p:txBody>
      </p:sp>
    </p:spTree>
    <p:extLst>
      <p:ext uri="{BB962C8B-B14F-4D97-AF65-F5344CB8AC3E}">
        <p14:creationId xmlns:p14="http://schemas.microsoft.com/office/powerpoint/2010/main" xmlns="" val="1629362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8A9FFDEF-B9AC-41C9-8650-B31A62629F3B}" type="datetimeFigureOut">
              <a:rPr lang="en-US"/>
              <a:pPr>
                <a:defRPr/>
              </a:pPr>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26EF15F8-D778-447A-8F7C-C96F9B9E3D50}" type="slidenum">
              <a:rPr lang="en-US"/>
              <a:pPr>
                <a:defRPr/>
              </a:pPr>
              <a:t>‹#›</a:t>
            </a:fld>
            <a:endParaRPr lang="en-US"/>
          </a:p>
        </p:txBody>
      </p:sp>
    </p:spTree>
    <p:extLst>
      <p:ext uri="{BB962C8B-B14F-4D97-AF65-F5344CB8AC3E}">
        <p14:creationId xmlns:p14="http://schemas.microsoft.com/office/powerpoint/2010/main" xmlns="" val="295367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2C151DD8-E003-402F-80A2-0C48BA247A9B}" type="datetimeFigureOut">
              <a:rPr lang="en-US"/>
              <a:pPr>
                <a:defRPr/>
              </a:pPr>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52BCD407-F3D0-48AA-8C86-7F670B52D102}" type="slidenum">
              <a:rPr lang="en-US"/>
              <a:pPr>
                <a:defRPr/>
              </a:pPr>
              <a:t>‹#›</a:t>
            </a:fld>
            <a:endParaRPr lang="en-US"/>
          </a:p>
        </p:txBody>
      </p:sp>
    </p:spTree>
    <p:extLst>
      <p:ext uri="{BB962C8B-B14F-4D97-AF65-F5344CB8AC3E}">
        <p14:creationId xmlns:p14="http://schemas.microsoft.com/office/powerpoint/2010/main" xmlns="" val="3190581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59C3ABA8-9591-4230-A6E3-C05872D6937A}" type="datetimeFigureOut">
              <a:rPr lang="en-US"/>
              <a:pPr>
                <a:defRPr/>
              </a:pPr>
              <a:t>6/16/2015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8F5913C1-0C2C-4BBE-9806-7954FF28D1FE}" type="slidenum">
              <a:rPr lang="en-US"/>
              <a:pPr>
                <a:defRPr/>
              </a:pPr>
              <a:t>‹#›</a:t>
            </a:fld>
            <a:endParaRPr lang="en-US"/>
          </a:p>
        </p:txBody>
      </p:sp>
    </p:spTree>
    <p:extLst>
      <p:ext uri="{BB962C8B-B14F-4D97-AF65-F5344CB8AC3E}">
        <p14:creationId xmlns:p14="http://schemas.microsoft.com/office/powerpoint/2010/main" xmlns="" val="3223378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C92C9216-34F0-4E5E-9732-E2C5D4F9BBBD}" type="datetimeFigureOut">
              <a:rPr lang="en-US"/>
              <a:pPr>
                <a:defRPr/>
              </a:pPr>
              <a:t>6/16/2015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DFBAFFAF-FA66-43E5-9B15-43B6D0DACAF4}" type="slidenum">
              <a:rPr lang="en-US"/>
              <a:pPr>
                <a:defRPr/>
              </a:pPr>
              <a:t>‹#›</a:t>
            </a:fld>
            <a:endParaRPr lang="en-US"/>
          </a:p>
        </p:txBody>
      </p:sp>
    </p:spTree>
    <p:extLst>
      <p:ext uri="{BB962C8B-B14F-4D97-AF65-F5344CB8AC3E}">
        <p14:creationId xmlns:p14="http://schemas.microsoft.com/office/powerpoint/2010/main" xmlns="" val="1160798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D22B6646-591D-4651-BA52-B2D7AB95F09E}" type="datetimeFigureOut">
              <a:rPr lang="en-US"/>
              <a:pPr>
                <a:defRPr/>
              </a:pPr>
              <a:t>6/16/2015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67E1A8E1-5509-462B-AC90-C3D24A4E1EF4}" type="slidenum">
              <a:rPr lang="en-US"/>
              <a:pPr>
                <a:defRPr/>
              </a:pPr>
              <a:t>‹#›</a:t>
            </a:fld>
            <a:endParaRPr lang="en-US"/>
          </a:p>
        </p:txBody>
      </p:sp>
    </p:spTree>
    <p:extLst>
      <p:ext uri="{BB962C8B-B14F-4D97-AF65-F5344CB8AC3E}">
        <p14:creationId xmlns:p14="http://schemas.microsoft.com/office/powerpoint/2010/main" xmlns="" val="2441722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1CEC9A15-E507-4161-AA19-351AFEAEB231}" type="datetimeFigureOut">
              <a:rPr lang="en-US"/>
              <a:pPr>
                <a:defRPr/>
              </a:pPr>
              <a:t>6/16/2015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FA438CD2-5A4C-42BB-AE96-9C034B2A4196}" type="slidenum">
              <a:rPr lang="en-US"/>
              <a:pPr>
                <a:defRPr/>
              </a:pPr>
              <a:t>‹#›</a:t>
            </a:fld>
            <a:endParaRPr lang="en-US"/>
          </a:p>
        </p:txBody>
      </p:sp>
    </p:spTree>
    <p:extLst>
      <p:ext uri="{BB962C8B-B14F-4D97-AF65-F5344CB8AC3E}">
        <p14:creationId xmlns:p14="http://schemas.microsoft.com/office/powerpoint/2010/main" xmlns="" val="1287819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C4CF30E2-B53F-401A-92B6-5C96DF95D239}" type="datetimeFigureOut">
              <a:rPr lang="en-US"/>
              <a:pPr>
                <a:defRPr/>
              </a:pPr>
              <a:t>6/16/2015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A09994FC-B8E9-44E8-B520-134A14D98595}" type="slidenum">
              <a:rPr lang="en-US"/>
              <a:pPr>
                <a:defRPr/>
              </a:pPr>
              <a:t>‹#›</a:t>
            </a:fld>
            <a:endParaRPr lang="en-US"/>
          </a:p>
        </p:txBody>
      </p:sp>
    </p:spTree>
    <p:extLst>
      <p:ext uri="{BB962C8B-B14F-4D97-AF65-F5344CB8AC3E}">
        <p14:creationId xmlns:p14="http://schemas.microsoft.com/office/powerpoint/2010/main" xmlns="" val="3402069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AE255BB6-A27E-40D0-893D-F701FEB58393}" type="datetimeFigureOut">
              <a:rPr lang="en-US"/>
              <a:pPr>
                <a:defRPr/>
              </a:pPr>
              <a:t>6/16/2015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2B2C9CF2-E52F-42C9-9C23-EE61914CFCE9}" type="slidenum">
              <a:rPr lang="en-US"/>
              <a:pPr>
                <a:defRPr/>
              </a:pPr>
              <a:t>‹#›</a:t>
            </a:fld>
            <a:endParaRPr lang="en-US"/>
          </a:p>
        </p:txBody>
      </p:sp>
    </p:spTree>
    <p:extLst>
      <p:ext uri="{BB962C8B-B14F-4D97-AF65-F5344CB8AC3E}">
        <p14:creationId xmlns:p14="http://schemas.microsoft.com/office/powerpoint/2010/main" xmlns="" val="3024291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868363"/>
            <a:ext cx="9144000" cy="5989637"/>
          </a:xfrm>
          <a:prstGeom prst="rect">
            <a:avLst/>
          </a:prstGeom>
          <a:solidFill>
            <a:srgbClr val="E8F7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7"/>
          <p:cNvSpPr/>
          <p:nvPr userDrawn="1"/>
        </p:nvSpPr>
        <p:spPr>
          <a:xfrm>
            <a:off x="0" y="0"/>
            <a:ext cx="9144000" cy="762000"/>
          </a:xfrm>
          <a:prstGeom prst="rect">
            <a:avLst/>
          </a:prstGeom>
          <a:solidFill>
            <a:srgbClr val="CBD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7543800" y="0"/>
            <a:ext cx="1600200" cy="762000"/>
          </a:xfrm>
          <a:prstGeom prst="rect">
            <a:avLst/>
          </a:prstGeom>
        </p:spPr>
      </p:pic>
      <p:pic>
        <p:nvPicPr>
          <p:cNvPr id="5" name="Picture 4" descr="Logo%20color%20small.jpg"/>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315200" y="914400"/>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PND.jpg"/>
          <p:cNvPicPr>
            <a:picLocks noChangeAspect="1"/>
          </p:cNvPicPr>
          <p:nvPr userDrawn="1"/>
        </p:nvPicPr>
        <p:blipFill>
          <a:blip r:embed="rId15" cstate="print">
            <a:clrChange>
              <a:clrFrom>
                <a:srgbClr val="FDFDFD"/>
              </a:clrFrom>
              <a:clrTo>
                <a:srgbClr val="FDFDFD">
                  <a:alpha val="0"/>
                </a:srgbClr>
              </a:clrTo>
            </a:clrChange>
            <a:extLst>
              <a:ext uri="{28A0092B-C50C-407E-A947-70E740481C1C}">
                <a14:useLocalDpi xmlns:a14="http://schemas.microsoft.com/office/drawing/2010/main" xmlns="" val="0"/>
              </a:ext>
            </a:extLst>
          </a:blip>
          <a:srcRect/>
          <a:stretch>
            <a:fillRect/>
          </a:stretch>
        </p:blipFill>
        <p:spPr bwMode="auto">
          <a:xfrm>
            <a:off x="8153400" y="990600"/>
            <a:ext cx="862013"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media" Target="../media/media1.mov"/><Relationship Id="rId2" Type="http://schemas.openxmlformats.org/officeDocument/2006/relationships/slideLayout" Target="../slideLayouts/slideLayout2.xml"/><Relationship Id="rId1" Type="http://schemas.openxmlformats.org/officeDocument/2006/relationships/video" Target="../media/media1.mov"/><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5243627"/>
          </a:xfrm>
          <a:prstGeom prst="rect">
            <a:avLst/>
          </a:prstGeom>
        </p:spPr>
      </p:pic>
      <p:sp>
        <p:nvSpPr>
          <p:cNvPr id="13315" name="Text Box 39"/>
          <p:cNvSpPr txBox="1">
            <a:spLocks noChangeArrowheads="1"/>
          </p:cNvSpPr>
          <p:nvPr/>
        </p:nvSpPr>
        <p:spPr bwMode="auto">
          <a:xfrm>
            <a:off x="76200" y="5317123"/>
            <a:ext cx="16764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buClr>
                <a:srgbClr val="444321"/>
              </a:buClr>
            </a:pPr>
            <a:r>
              <a:rPr lang="en-US" sz="1600" b="1" dirty="0">
                <a:solidFill>
                  <a:srgbClr val="000000"/>
                </a:solidFill>
                <a:latin typeface="Garamond" pitchFamily="18" charset="0"/>
              </a:rPr>
              <a:t>Prepared for</a:t>
            </a:r>
            <a:r>
              <a:rPr lang="en-US" sz="1600" b="1" dirty="0" smtClean="0">
                <a:solidFill>
                  <a:srgbClr val="000000"/>
                </a:solidFill>
                <a:latin typeface="Garamond" pitchFamily="18" charset="0"/>
              </a:rPr>
              <a:t>:</a:t>
            </a:r>
            <a:endParaRPr lang="en-US" sz="1600" b="1" dirty="0">
              <a:solidFill>
                <a:srgbClr val="000000"/>
              </a:solidFill>
              <a:latin typeface="Garamond" pitchFamily="18" charset="0"/>
            </a:endParaRPr>
          </a:p>
        </p:txBody>
      </p:sp>
      <p:pic>
        <p:nvPicPr>
          <p:cNvPr id="13316" name="Picture 4" descr="Logo%20color%20small.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371600" y="5400147"/>
            <a:ext cx="1066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Rectangle 47"/>
          <p:cNvSpPr>
            <a:spLocks noChangeArrowheads="1"/>
          </p:cNvSpPr>
          <p:nvPr/>
        </p:nvSpPr>
        <p:spPr bwMode="auto">
          <a:xfrm>
            <a:off x="0" y="6648450"/>
            <a:ext cx="9153525" cy="228600"/>
          </a:xfrm>
          <a:prstGeom prst="rect">
            <a:avLst/>
          </a:prstGeom>
          <a:solidFill>
            <a:srgbClr val="79909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0" name="Text Box 3"/>
          <p:cNvSpPr txBox="1">
            <a:spLocks noChangeArrowheads="1"/>
          </p:cNvSpPr>
          <p:nvPr/>
        </p:nvSpPr>
        <p:spPr bwMode="auto">
          <a:xfrm>
            <a:off x="1066800" y="152400"/>
            <a:ext cx="7924800" cy="1461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ts val="600"/>
              </a:spcBef>
              <a:spcAft>
                <a:spcPts val="600"/>
              </a:spcAft>
            </a:pPr>
            <a:r>
              <a:rPr lang="en-US" sz="3200" b="1" dirty="0">
                <a:latin typeface="Garamond" pitchFamily="18" charset="0"/>
                <a:cs typeface="Times New Roman" pitchFamily="18" charset="0"/>
                <a:sym typeface="Webdings" pitchFamily="18" charset="2"/>
              </a:rPr>
              <a:t>SOUTH PORTAGE </a:t>
            </a:r>
            <a:r>
              <a:rPr lang="en-US" sz="3200" b="1" dirty="0" smtClean="0">
                <a:latin typeface="Garamond" pitchFamily="18" charset="0"/>
                <a:cs typeface="Times New Roman" pitchFamily="18" charset="0"/>
                <a:sym typeface="Webdings" pitchFamily="18" charset="2"/>
              </a:rPr>
              <a:t>COVE EXPANSION</a:t>
            </a:r>
            <a:endParaRPr lang="en-US" sz="3200" b="1" dirty="0">
              <a:latin typeface="Garamond" pitchFamily="18" charset="0"/>
              <a:cs typeface="Times New Roman" pitchFamily="18" charset="0"/>
              <a:sym typeface="Webdings" pitchFamily="18" charset="2"/>
            </a:endParaRPr>
          </a:p>
          <a:p>
            <a:pPr algn="r" eaLnBrk="1" hangingPunct="1">
              <a:spcBef>
                <a:spcPts val="600"/>
              </a:spcBef>
            </a:pPr>
            <a:r>
              <a:rPr lang="en-US" sz="2400" b="1" dirty="0">
                <a:solidFill>
                  <a:schemeClr val="bg1"/>
                </a:solidFill>
                <a:latin typeface="Garamond" pitchFamily="18" charset="0"/>
                <a:cs typeface="Times New Roman" pitchFamily="18" charset="0"/>
                <a:sym typeface="Webdings" pitchFamily="18" charset="2"/>
              </a:rPr>
              <a:t>HARBOR </a:t>
            </a:r>
            <a:r>
              <a:rPr lang="en-US" sz="2400" b="1" dirty="0" smtClean="0">
                <a:solidFill>
                  <a:schemeClr val="bg1"/>
                </a:solidFill>
                <a:latin typeface="Garamond" pitchFamily="18" charset="0"/>
                <a:cs typeface="Times New Roman" pitchFamily="18" charset="0"/>
                <a:sym typeface="Webdings" pitchFamily="18" charset="2"/>
              </a:rPr>
              <a:t>PROTECTION ALTERNATIVES</a:t>
            </a:r>
          </a:p>
          <a:p>
            <a:pPr algn="r" eaLnBrk="1" hangingPunct="1">
              <a:spcBef>
                <a:spcPts val="600"/>
              </a:spcBef>
            </a:pPr>
            <a:r>
              <a:rPr lang="en-US" b="1" dirty="0" smtClean="0">
                <a:solidFill>
                  <a:schemeClr val="bg1"/>
                </a:solidFill>
                <a:latin typeface="Garamond" pitchFamily="18" charset="0"/>
                <a:cs typeface="Times New Roman" pitchFamily="18" charset="0"/>
                <a:sym typeface="Webdings" pitchFamily="18" charset="2"/>
              </a:rPr>
              <a:t>August 27, 2013</a:t>
            </a:r>
            <a:endParaRPr lang="en-US" b="1" dirty="0">
              <a:solidFill>
                <a:schemeClr val="bg1"/>
              </a:solidFill>
              <a:latin typeface="Garamond" pitchFamily="18" charset="0"/>
              <a:cs typeface="Times New Roman" pitchFamily="18" charset="0"/>
              <a:sym typeface="Webdings" pitchFamily="18" charset="2"/>
            </a:endParaRPr>
          </a:p>
        </p:txBody>
      </p:sp>
      <p:sp>
        <p:nvSpPr>
          <p:cNvPr id="10" name="Text Box 39"/>
          <p:cNvSpPr txBox="1">
            <a:spLocks noChangeArrowheads="1"/>
          </p:cNvSpPr>
          <p:nvPr/>
        </p:nvSpPr>
        <p:spPr bwMode="auto">
          <a:xfrm>
            <a:off x="5862638" y="5454576"/>
            <a:ext cx="16764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buClr>
                <a:srgbClr val="444321"/>
              </a:buClr>
            </a:pPr>
            <a:r>
              <a:rPr lang="en-US" sz="1600" b="1" dirty="0">
                <a:solidFill>
                  <a:srgbClr val="000000"/>
                </a:solidFill>
                <a:latin typeface="Garamond" pitchFamily="18" charset="0"/>
              </a:rPr>
              <a:t>Prepared </a:t>
            </a:r>
            <a:r>
              <a:rPr lang="en-US" sz="1600" b="1" dirty="0" smtClean="0">
                <a:solidFill>
                  <a:srgbClr val="000000"/>
                </a:solidFill>
                <a:latin typeface="Garamond" pitchFamily="18" charset="0"/>
              </a:rPr>
              <a:t>by:</a:t>
            </a:r>
            <a:endParaRPr lang="en-US" sz="1600" b="1" dirty="0">
              <a:solidFill>
                <a:srgbClr val="000000"/>
              </a:solidFill>
              <a:latin typeface="Garamond" pitchFamily="18" charset="0"/>
            </a:endParaRPr>
          </a:p>
        </p:txBody>
      </p:sp>
      <p:pic>
        <p:nvPicPr>
          <p:cNvPr id="1026" name="Picture 2" descr="O:\Logos\PND Logos\Copy of PND logo - transparent 2006.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39000" y="5561727"/>
            <a:ext cx="1519238" cy="74364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grpSp>
        <p:nvGrpSpPr>
          <p:cNvPr id="9" name="Group 8"/>
          <p:cNvGrpSpPr/>
          <p:nvPr/>
        </p:nvGrpSpPr>
        <p:grpSpPr>
          <a:xfrm>
            <a:off x="981353" y="1550139"/>
            <a:ext cx="7181295" cy="4216997"/>
            <a:chOff x="591105" y="1550139"/>
            <a:chExt cx="7181295" cy="4216997"/>
          </a:xfrm>
        </p:grpSpPr>
        <p:pic>
          <p:nvPicPr>
            <p:cNvPr id="1026"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1105" y="1550139"/>
              <a:ext cx="3162748" cy="4216997"/>
            </a:xfrm>
            <a:prstGeom prst="rect">
              <a:avLst/>
            </a:prstGeom>
            <a:noFill/>
            <a:extLst>
              <a:ext uri="{909E8E84-426E-40DD-AFC4-6F175D3DCCD1}">
                <a14:hiddenFill xmlns:a14="http://schemas.microsoft.com/office/drawing/2010/main" xmlns="">
                  <a:solidFill>
                    <a:srgbClr val="FFFFFF"/>
                  </a:solidFill>
                </a14:hiddenFill>
              </a:ext>
            </a:extLst>
          </p:spPr>
        </p:pic>
        <p:pic>
          <p:nvPicPr>
            <p:cNvPr id="1025"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l="8731" t="12798" r="5240" b="14584"/>
            <a:stretch>
              <a:fillRect/>
            </a:stretch>
          </p:blipFill>
          <p:spPr bwMode="auto">
            <a:xfrm>
              <a:off x="4038600" y="1555629"/>
              <a:ext cx="3733800" cy="420601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411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chemeClr val="tx1"/>
                </a:solidFill>
                <a:effectLst/>
                <a:latin typeface="Calibri" pitchFamily="34" charset="0"/>
                <a:ea typeface="MS Mincho" pitchFamily="49" charset="-128"/>
                <a:cs typeface="Calibri" pitchFamily="34" charset="0"/>
              </a:rPr>
              <a:t>  </a:t>
            </a:r>
            <a:endParaRPr kumimoji="0" lang="en-US" altLang="ja-JP"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0" y="77628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 Box 3"/>
          <p:cNvSpPr txBox="1">
            <a:spLocks noChangeArrowheads="1"/>
          </p:cNvSpPr>
          <p:nvPr/>
        </p:nvSpPr>
        <p:spPr bwMode="auto">
          <a:xfrm>
            <a:off x="990600" y="5791200"/>
            <a:ext cx="7162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rgbClr val="526D7E"/>
                </a:solidFill>
                <a:latin typeface="Garamond" pitchFamily="18" charset="0"/>
                <a:cs typeface="Times New Roman" pitchFamily="18" charset="0"/>
                <a:sym typeface="Webdings" pitchFamily="18" charset="2"/>
              </a:rPr>
              <a:t>Wick drain and mandrel – installation from a barge in Umm Qasr, Iraq.</a:t>
            </a:r>
            <a:endParaRPr lang="en-US" sz="2400" b="1" dirty="0">
              <a:solidFill>
                <a:srgbClr val="526D7E"/>
              </a:solidFill>
              <a:latin typeface="Garamond" pitchFamily="18" charset="0"/>
              <a:cs typeface="Times New Roman" pitchFamily="18" charset="0"/>
              <a:sym typeface="Webdings" pitchFamily="18" charset="2"/>
            </a:endParaRPr>
          </a:p>
        </p:txBody>
      </p:sp>
    </p:spTree>
    <p:extLst>
      <p:ext uri="{BB962C8B-B14F-4D97-AF65-F5344CB8AC3E}">
        <p14:creationId xmlns:p14="http://schemas.microsoft.com/office/powerpoint/2010/main" xmlns="" val="22573423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411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chemeClr val="tx1"/>
                </a:solidFill>
                <a:effectLst/>
                <a:latin typeface="Calibri" pitchFamily="34" charset="0"/>
                <a:ea typeface="MS Mincho" pitchFamily="49" charset="-128"/>
                <a:cs typeface="Calibri" pitchFamily="34" charset="0"/>
              </a:rPr>
              <a:t>  </a:t>
            </a:r>
            <a:endParaRPr kumimoji="0" lang="en-US" altLang="ja-JP"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0" y="77628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 Box 3"/>
          <p:cNvSpPr txBox="1">
            <a:spLocks noChangeArrowheads="1"/>
          </p:cNvSpPr>
          <p:nvPr/>
        </p:nvSpPr>
        <p:spPr bwMode="auto">
          <a:xfrm>
            <a:off x="990600" y="5791200"/>
            <a:ext cx="7162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rgbClr val="526D7E"/>
                </a:solidFill>
                <a:latin typeface="Garamond" pitchFamily="18" charset="0"/>
                <a:cs typeface="Times New Roman" pitchFamily="18" charset="0"/>
                <a:sym typeface="Webdings" pitchFamily="18" charset="2"/>
              </a:rPr>
              <a:t>Wick drain installation from a barge in Umm Qasr, Iraq.</a:t>
            </a:r>
            <a:endParaRPr lang="en-US" sz="2400" b="1" dirty="0">
              <a:solidFill>
                <a:srgbClr val="526D7E"/>
              </a:solidFill>
              <a:latin typeface="Garamond" pitchFamily="18" charset="0"/>
              <a:cs typeface="Times New Roman" pitchFamily="18" charset="0"/>
              <a:sym typeface="Webdings" pitchFamily="18" charset="2"/>
            </a:endParaRPr>
          </a:p>
        </p:txBody>
      </p:sp>
      <p:pic>
        <p:nvPicPr>
          <p:cNvPr id="10" name="Picture 9"/>
          <p:cNvPicPr/>
          <p:nvPr/>
        </p:nvPicPr>
        <p:blipFill>
          <a:blip r:embed="rId2" cstate="print">
            <a:extLst>
              <a:ext uri="{28A0092B-C50C-407E-A947-70E740481C1C}">
                <a14:useLocalDpi xmlns:a14="http://schemas.microsoft.com/office/drawing/2010/main" xmlns="" val="0"/>
              </a:ext>
            </a:extLst>
          </a:blip>
          <a:stretch>
            <a:fillRect/>
          </a:stretch>
        </p:blipFill>
        <p:spPr>
          <a:xfrm>
            <a:off x="1026695" y="1114425"/>
            <a:ext cx="6172200" cy="4629150"/>
          </a:xfrm>
          <a:prstGeom prst="rect">
            <a:avLst/>
          </a:prstGeom>
        </p:spPr>
      </p:pic>
      <p:cxnSp>
        <p:nvCxnSpPr>
          <p:cNvPr id="12" name="Straight Arrow Connector 11"/>
          <p:cNvCxnSpPr/>
          <p:nvPr/>
        </p:nvCxnSpPr>
        <p:spPr>
          <a:xfrm flipV="1">
            <a:off x="3162617" y="4114800"/>
            <a:ext cx="424180" cy="44577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 Box 13"/>
          <p:cNvSpPr txBox="1"/>
          <p:nvPr/>
        </p:nvSpPr>
        <p:spPr>
          <a:xfrm>
            <a:off x="1747837" y="4364990"/>
            <a:ext cx="1446530" cy="5003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r">
              <a:spcBef>
                <a:spcPts val="0"/>
              </a:spcBef>
              <a:spcAft>
                <a:spcPts val="600"/>
              </a:spcAft>
            </a:pPr>
            <a:r>
              <a:rPr lang="en-US" sz="1100" b="1">
                <a:solidFill>
                  <a:srgbClr val="FFFFFF"/>
                </a:solidFill>
                <a:effectLst/>
                <a:ea typeface="MS Mincho"/>
                <a:cs typeface="Times New Roman"/>
              </a:rPr>
              <a:t>Wick Drain Template with 5-Foot Grid</a:t>
            </a:r>
            <a:endParaRPr lang="en-US" sz="1100">
              <a:effectLst/>
              <a:latin typeface="Garamond"/>
              <a:ea typeface="MS Mincho"/>
              <a:cs typeface="Times New Roman"/>
            </a:endParaRPr>
          </a:p>
        </p:txBody>
      </p:sp>
      <p:cxnSp>
        <p:nvCxnSpPr>
          <p:cNvPr id="14" name="Straight Arrow Connector 13"/>
          <p:cNvCxnSpPr/>
          <p:nvPr/>
        </p:nvCxnSpPr>
        <p:spPr>
          <a:xfrm flipH="1">
            <a:off x="6189027" y="2775585"/>
            <a:ext cx="119380" cy="66421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 Box 15"/>
          <p:cNvSpPr txBox="1"/>
          <p:nvPr/>
        </p:nvSpPr>
        <p:spPr>
          <a:xfrm>
            <a:off x="5535612" y="2362200"/>
            <a:ext cx="1643380" cy="5003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600"/>
              </a:spcAft>
            </a:pPr>
            <a:r>
              <a:rPr lang="en-US" sz="1100" b="1">
                <a:solidFill>
                  <a:srgbClr val="FFFFFF"/>
                </a:solidFill>
                <a:effectLst/>
                <a:ea typeface="MS Mincho"/>
                <a:cs typeface="Times New Roman"/>
              </a:rPr>
              <a:t>Sand for Layer Covering Top of Wick Drains</a:t>
            </a:r>
            <a:endParaRPr lang="en-US" sz="1100">
              <a:effectLst/>
              <a:latin typeface="Garamond"/>
              <a:ea typeface="MS Mincho"/>
              <a:cs typeface="Times New Roman"/>
            </a:endParaRPr>
          </a:p>
        </p:txBody>
      </p:sp>
    </p:spTree>
    <p:extLst>
      <p:ext uri="{BB962C8B-B14F-4D97-AF65-F5344CB8AC3E}">
        <p14:creationId xmlns:p14="http://schemas.microsoft.com/office/powerpoint/2010/main" xmlns="" val="27320410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279995" y="1200467"/>
            <a:ext cx="5942330" cy="4457065"/>
          </a:xfrm>
          <a:prstGeom prst="rect">
            <a:avLst/>
          </a:prstGeom>
          <a:noFill/>
          <a:ln>
            <a:noFill/>
          </a:ln>
        </p:spPr>
      </p:pic>
      <p:sp>
        <p:nvSpPr>
          <p:cNvPr id="5"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sp>
        <p:nvSpPr>
          <p:cNvPr id="6" name="Rectangle 5"/>
          <p:cNvSpPr/>
          <p:nvPr/>
        </p:nvSpPr>
        <p:spPr>
          <a:xfrm>
            <a:off x="1279995" y="5665238"/>
            <a:ext cx="594233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Bef>
                <a:spcPct val="50000"/>
              </a:spcBef>
            </a:pPr>
            <a:r>
              <a:rPr lang="en-US" sz="2000" b="1" dirty="0">
                <a:solidFill>
                  <a:srgbClr val="526D7E"/>
                </a:solidFill>
                <a:latin typeface="Garamond" pitchFamily="18" charset="0"/>
                <a:cs typeface="Times New Roman" pitchFamily="18" charset="0"/>
              </a:rPr>
              <a:t>Installing Wick Drains from a Barge at </a:t>
            </a:r>
            <a:r>
              <a:rPr lang="en-US" sz="2000" b="1" dirty="0" err="1">
                <a:solidFill>
                  <a:srgbClr val="526D7E"/>
                </a:solidFill>
                <a:latin typeface="Garamond" pitchFamily="18" charset="0"/>
                <a:cs typeface="Times New Roman" pitchFamily="18" charset="0"/>
              </a:rPr>
              <a:t>Kake</a:t>
            </a:r>
            <a:r>
              <a:rPr lang="en-US" sz="2000" b="1" dirty="0">
                <a:solidFill>
                  <a:srgbClr val="526D7E"/>
                </a:solidFill>
                <a:latin typeface="Garamond" pitchFamily="18" charset="0"/>
                <a:cs typeface="Times New Roman" pitchFamily="18" charset="0"/>
              </a:rPr>
              <a:t>, Alaska (photo courtesy Hayward Baker)</a:t>
            </a:r>
          </a:p>
        </p:txBody>
      </p:sp>
    </p:spTree>
    <p:extLst>
      <p:ext uri="{BB962C8B-B14F-4D97-AF65-F5344CB8AC3E}">
        <p14:creationId xmlns:p14="http://schemas.microsoft.com/office/powerpoint/2010/main" xmlns="" val="5793317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sp>
        <p:nvSpPr>
          <p:cNvPr id="6" name="Text Box 3"/>
          <p:cNvSpPr txBox="1">
            <a:spLocks noChangeArrowheads="1"/>
          </p:cNvSpPr>
          <p:nvPr/>
        </p:nvSpPr>
        <p:spPr bwMode="auto">
          <a:xfrm>
            <a:off x="914400" y="914400"/>
            <a:ext cx="3810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dirty="0" smtClean="0">
                <a:solidFill>
                  <a:schemeClr val="bg1"/>
                </a:solidFill>
                <a:latin typeface="Garamond" pitchFamily="18" charset="0"/>
                <a:cs typeface="Times New Roman" pitchFamily="18" charset="0"/>
                <a:sym typeface="Webdings" pitchFamily="18" charset="2"/>
              </a:rPr>
              <a:t>Alternative 2 – Vertical Wave Barrier</a:t>
            </a:r>
            <a:endParaRPr lang="en-US" sz="1600" b="1" dirty="0">
              <a:solidFill>
                <a:schemeClr val="bg1"/>
              </a:solidFill>
              <a:latin typeface="Garamond" pitchFamily="18" charset="0"/>
              <a:cs typeface="Times New Roman" pitchFamily="18" charset="0"/>
              <a:sym typeface="Webdings" pitchFamily="18" charset="2"/>
            </a:endParaRPr>
          </a:p>
        </p:txBody>
      </p:sp>
      <p:pic>
        <p:nvPicPr>
          <p:cNvPr id="1027" name="Picture 3" descr="\\innovation\projects\2010 Project Files\102029 Portage Cove Harbor Expansion\D. Drawings and Deliverables\DRAFT Alternatives Report\DRAFT Alt Rpt FINAL\REPORT PARTS\PDF\APPENDIX A_Page_6.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816" t="2005" r="1447" b="1743"/>
          <a:stretch/>
        </p:blipFill>
        <p:spPr bwMode="auto">
          <a:xfrm>
            <a:off x="0" y="846667"/>
            <a:ext cx="9144000" cy="60113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89873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graphicFrame>
        <p:nvGraphicFramePr>
          <p:cNvPr id="6" name="Table 5"/>
          <p:cNvGraphicFramePr>
            <a:graphicFrameLocks noGrp="1"/>
          </p:cNvGraphicFramePr>
          <p:nvPr>
            <p:extLst>
              <p:ext uri="{D42A27DB-BD31-4B8C-83A1-F6EECF244321}">
                <p14:modId xmlns:p14="http://schemas.microsoft.com/office/powerpoint/2010/main" xmlns="" val="3048212160"/>
              </p:ext>
            </p:extLst>
          </p:nvPr>
        </p:nvGraphicFramePr>
        <p:xfrm>
          <a:off x="647700" y="1905000"/>
          <a:ext cx="7848600" cy="3657600"/>
        </p:xfrm>
        <a:graphic>
          <a:graphicData uri="http://schemas.openxmlformats.org/drawingml/2006/table">
            <a:tbl>
              <a:tblPr firstRow="1" firstCol="1" bandRow="1">
                <a:tableStyleId>{5C22544A-7EE6-4342-B048-85BDC9FD1C3A}</a:tableStyleId>
              </a:tblPr>
              <a:tblGrid>
                <a:gridCol w="3963154"/>
                <a:gridCol w="3885446"/>
              </a:tblGrid>
              <a:tr h="457200">
                <a:tc>
                  <a:txBody>
                    <a:bodyPr/>
                    <a:lstStyle/>
                    <a:p>
                      <a:pPr marL="0" marR="0" algn="ctr">
                        <a:spcBef>
                          <a:spcPts val="0"/>
                        </a:spcBef>
                        <a:spcAft>
                          <a:spcPts val="600"/>
                        </a:spcAft>
                      </a:pPr>
                      <a:r>
                        <a:rPr lang="en-US" sz="1800" u="sng" dirty="0">
                          <a:effectLst/>
                          <a:latin typeface="Garamond" pitchFamily="18" charset="0"/>
                        </a:rPr>
                        <a:t>Pros</a:t>
                      </a:r>
                      <a:r>
                        <a:rPr lang="en-US" sz="1800" dirty="0">
                          <a:effectLst/>
                          <a:latin typeface="Garamond" pitchFamily="18" charset="0"/>
                        </a:rPr>
                        <a:t>:</a:t>
                      </a:r>
                      <a:endParaRPr lang="en-US" sz="18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99"/>
                    </a:solidFill>
                  </a:tcPr>
                </a:tc>
                <a:tc>
                  <a:txBody>
                    <a:bodyPr/>
                    <a:lstStyle/>
                    <a:p>
                      <a:pPr marL="0" marR="0" algn="ctr">
                        <a:spcBef>
                          <a:spcPts val="0"/>
                        </a:spcBef>
                        <a:spcAft>
                          <a:spcPts val="600"/>
                        </a:spcAft>
                      </a:pPr>
                      <a:r>
                        <a:rPr lang="en-US" sz="1800" u="sng" dirty="0">
                          <a:effectLst/>
                          <a:latin typeface="Garamond" pitchFamily="18" charset="0"/>
                        </a:rPr>
                        <a:t>Cons</a:t>
                      </a:r>
                      <a:r>
                        <a:rPr lang="en-US" sz="1800" dirty="0">
                          <a:effectLst/>
                          <a:latin typeface="Garamond" pitchFamily="18" charset="0"/>
                        </a:rPr>
                        <a:t>:</a:t>
                      </a:r>
                      <a:endParaRPr lang="en-US" sz="18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99"/>
                    </a:solidFill>
                  </a:tcPr>
                </a:tc>
              </a:tr>
              <a:tr h="2745840">
                <a:tc>
                  <a:txBody>
                    <a:bodyPr/>
                    <a:lstStyle/>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It is often the only suitable design when space is limited or the waves are too large for a floating breakwater.</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The small footprint and gap at the bottom for fish passage and circulation likely make this the preferred option for permitting and environmental reasons.</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Construction is relatively fast with minimal truck traffic, noise, and dust.</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The vertical wave barrier at Skagway has been successful and is similar to this concept design.</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A pedestrian promenade can be added to the top at relatively little added cost (not included in cost estimate attached).</a:t>
                      </a:r>
                    </a:p>
                    <a:p>
                      <a:pPr marL="228600" marR="0">
                        <a:spcBef>
                          <a:spcPts val="0"/>
                        </a:spcBef>
                        <a:spcAft>
                          <a:spcPts val="600"/>
                        </a:spcAft>
                      </a:pPr>
                      <a:r>
                        <a:rPr lang="en-US" sz="1400" b="0" dirty="0">
                          <a:solidFill>
                            <a:schemeClr val="tx1"/>
                          </a:solidFill>
                          <a:effectLst/>
                          <a:latin typeface="Garamond" pitchFamily="18" charset="0"/>
                        </a:rPr>
                        <a:t> </a:t>
                      </a:r>
                      <a:endParaRPr lang="en-US" sz="1400" b="0" dirty="0">
                        <a:solidFill>
                          <a:schemeClr val="tx1"/>
                        </a:solidFill>
                        <a:effectLst/>
                        <a:latin typeface="Garamond" pitchFamily="18" charset="0"/>
                        <a:ea typeface="MS Mincho"/>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More engineering and design effort is needed compared to a rubble-mound breakwater.</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Additional boreholes or probes may be needed to verify the presence of bedrock at the pile tip elevation. </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If bedrock is encountered the piles may need to be socketed in the bedrock.</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Require regular maintenance of anodes and dive inspection to control corrosion.</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Wave overtopping and spray, and/or wave transmission under the breakwater may be large enough to be objectionable.  Overtopping can be controlled somewhat by raising the wall height.</a:t>
                      </a:r>
                      <a:endParaRPr lang="en-US" sz="1400" b="0" dirty="0">
                        <a:solidFill>
                          <a:schemeClr val="tx1"/>
                        </a:solidFill>
                        <a:effectLst/>
                        <a:latin typeface="Garamond" pitchFamily="18"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7" name="Text Box 3"/>
          <p:cNvSpPr txBox="1">
            <a:spLocks noChangeArrowheads="1"/>
          </p:cNvSpPr>
          <p:nvPr/>
        </p:nvSpPr>
        <p:spPr bwMode="auto">
          <a:xfrm>
            <a:off x="152400" y="914400"/>
            <a:ext cx="8610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rgbClr val="526D7E"/>
                </a:solidFill>
                <a:latin typeface="Garamond" pitchFamily="18" charset="0"/>
                <a:cs typeface="Times New Roman" pitchFamily="18" charset="0"/>
                <a:sym typeface="Webdings" pitchFamily="18" charset="2"/>
              </a:rPr>
              <a:t>Advantages and Disadvantages</a:t>
            </a:r>
            <a:endParaRPr lang="en-US" sz="2400" b="1" dirty="0">
              <a:solidFill>
                <a:srgbClr val="526D7E"/>
              </a:solidFill>
              <a:latin typeface="Garamond" pitchFamily="18" charset="0"/>
              <a:cs typeface="Times New Roman" pitchFamily="18" charset="0"/>
              <a:sym typeface="Webdings" pitchFamily="18" charset="2"/>
            </a:endParaRPr>
          </a:p>
        </p:txBody>
      </p:sp>
    </p:spTree>
    <p:extLst>
      <p:ext uri="{BB962C8B-B14F-4D97-AF65-F5344CB8AC3E}">
        <p14:creationId xmlns:p14="http://schemas.microsoft.com/office/powerpoint/2010/main" xmlns="" val="13094569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 Box 5"/>
          <p:cNvSpPr txBox="1">
            <a:spLocks noChangeArrowheads="1"/>
          </p:cNvSpPr>
          <p:nvPr/>
        </p:nvSpPr>
        <p:spPr bwMode="auto">
          <a:xfrm>
            <a:off x="4800600" y="1752600"/>
            <a:ext cx="25146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latin typeface="Garamond" pitchFamily="18" charset="0"/>
              </a:rPr>
              <a:t>Constructed 2009</a:t>
            </a:r>
          </a:p>
          <a:p>
            <a:pPr eaLnBrk="1" hangingPunct="1"/>
            <a:r>
              <a:rPr lang="en-US" sz="2000">
                <a:latin typeface="Garamond" pitchFamily="18" charset="0"/>
              </a:rPr>
              <a:t>$7,900 per Foot</a:t>
            </a:r>
          </a:p>
        </p:txBody>
      </p:sp>
      <p:pic>
        <p:nvPicPr>
          <p:cNvPr id="23558" name="Picture 2" descr="J:\2007 Project Files\074011.01 Skagway Harbor Surge Control\P. Photos\Skagway Breakwater April 2010\IMG_375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12675" r="8092" b="9859"/>
          <a:stretch>
            <a:fillRect/>
          </a:stretch>
        </p:blipFill>
        <p:spPr bwMode="auto">
          <a:xfrm>
            <a:off x="2362200" y="2514600"/>
            <a:ext cx="66294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9" name="Picture 3" descr="J:\2007 Project Files\074011.01 Skagway Harbor Surge Control\P. Photos\Skagway Breakwater April 2010\IMG_368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t="27776"/>
          <a:stretch>
            <a:fillRect/>
          </a:stretch>
        </p:blipFill>
        <p:spPr bwMode="auto">
          <a:xfrm>
            <a:off x="304800" y="1295400"/>
            <a:ext cx="436086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sp>
        <p:nvSpPr>
          <p:cNvPr id="9" name="Text Box 3"/>
          <p:cNvSpPr txBox="1">
            <a:spLocks noChangeArrowheads="1"/>
          </p:cNvSpPr>
          <p:nvPr/>
        </p:nvSpPr>
        <p:spPr bwMode="auto">
          <a:xfrm>
            <a:off x="152400" y="914400"/>
            <a:ext cx="8610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rgbClr val="526D7E"/>
                </a:solidFill>
                <a:latin typeface="Garamond" pitchFamily="18" charset="0"/>
                <a:cs typeface="Times New Roman" pitchFamily="18" charset="0"/>
                <a:sym typeface="Webdings" pitchFamily="18" charset="2"/>
              </a:rPr>
              <a:t>Breakwater </a:t>
            </a:r>
            <a:r>
              <a:rPr lang="en-US" sz="2400" b="1" dirty="0">
                <a:solidFill>
                  <a:srgbClr val="526D7E"/>
                </a:solidFill>
                <a:latin typeface="Garamond" pitchFamily="18" charset="0"/>
                <a:cs typeface="Times New Roman" pitchFamily="18" charset="0"/>
                <a:sym typeface="Webdings" pitchFamily="18" charset="2"/>
              </a:rPr>
              <a:t>Technology and Alternatives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sp>
        <p:nvSpPr>
          <p:cNvPr id="9" name="Text Box 3"/>
          <p:cNvSpPr txBox="1">
            <a:spLocks noChangeArrowheads="1"/>
          </p:cNvSpPr>
          <p:nvPr/>
        </p:nvSpPr>
        <p:spPr bwMode="auto">
          <a:xfrm>
            <a:off x="152400" y="914400"/>
            <a:ext cx="8610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rgbClr val="526D7E"/>
                </a:solidFill>
                <a:latin typeface="Garamond" pitchFamily="18" charset="0"/>
                <a:cs typeface="Times New Roman" pitchFamily="18" charset="0"/>
                <a:sym typeface="Webdings" pitchFamily="18" charset="2"/>
              </a:rPr>
              <a:t>Breakwater </a:t>
            </a:r>
            <a:r>
              <a:rPr lang="en-US" sz="2400" b="1" dirty="0">
                <a:solidFill>
                  <a:srgbClr val="526D7E"/>
                </a:solidFill>
                <a:latin typeface="Garamond" pitchFamily="18" charset="0"/>
                <a:cs typeface="Times New Roman" pitchFamily="18" charset="0"/>
                <a:sym typeface="Webdings" pitchFamily="18" charset="2"/>
              </a:rPr>
              <a:t>Technology and Alternatives</a:t>
            </a:r>
          </a:p>
        </p:txBody>
      </p:sp>
      <p:pic>
        <p:nvPicPr>
          <p:cNvPr id="16387" name="Picture 3" descr="J:\2010 Project Files\102029 Portage Cove Harbor Expansion\D. Drawings and Deliverables\DRAFT Alternatives Report\Board Graphics\skagway waterfront.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2428"/>
          <a:stretch/>
        </p:blipFill>
        <p:spPr bwMode="auto">
          <a:xfrm>
            <a:off x="228599" y="1624013"/>
            <a:ext cx="8681619" cy="3176587"/>
          </a:xfrm>
          <a:prstGeom prst="rect">
            <a:avLst/>
          </a:prstGeom>
          <a:noFill/>
          <a:extLst>
            <a:ext uri="{909E8E84-426E-40DD-AFC4-6F175D3DCCD1}">
              <a14:hiddenFill xmlns:a14="http://schemas.microsoft.com/office/drawing/2010/main" xmlns="">
                <a:solidFill>
                  <a:srgbClr val="FFFFFF"/>
                </a:solidFill>
              </a14:hiddenFill>
            </a:ext>
          </a:extLst>
        </p:spPr>
      </p:pic>
      <p:pic>
        <p:nvPicPr>
          <p:cNvPr id="16386" name="Picture 2" descr="O:\Photos\Photos by Project Number\074011 - Skagway Breakwater\074011 - Skagway Breakwater aerial croppe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33800" y="4419600"/>
            <a:ext cx="4876800" cy="19358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59233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5"/>
          <p:cNvSpPr txBox="1">
            <a:spLocks noChangeArrowheads="1"/>
          </p:cNvSpPr>
          <p:nvPr/>
        </p:nvSpPr>
        <p:spPr bwMode="auto">
          <a:xfrm>
            <a:off x="152400" y="2209800"/>
            <a:ext cx="4648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latin typeface="Garamond" pitchFamily="18" charset="0"/>
              </a:rPr>
              <a:t>Partially Penetrating Vertical Wave Barrier</a:t>
            </a:r>
          </a:p>
          <a:p>
            <a:pPr eaLnBrk="1" hangingPunct="1"/>
            <a:r>
              <a:rPr lang="en-US" sz="2000">
                <a:latin typeface="Garamond" pitchFamily="18" charset="0"/>
              </a:rPr>
              <a:t>Blaine, Washington</a:t>
            </a:r>
          </a:p>
        </p:txBody>
      </p:sp>
      <p:pic>
        <p:nvPicPr>
          <p:cNvPr id="20486" name="Picture 6" descr="99410-Blaine bw-Storm surge 2.04.06.jpg"/>
          <p:cNvPicPr>
            <a:picLocks noChangeAspect="1"/>
          </p:cNvPicPr>
          <p:nvPr/>
        </p:nvPicPr>
        <p:blipFill>
          <a:blip r:embed="rId3" cstate="print">
            <a:extLst>
              <a:ext uri="{28A0092B-C50C-407E-A947-70E740481C1C}">
                <a14:useLocalDpi xmlns:a14="http://schemas.microsoft.com/office/drawing/2010/main" xmlns="" val="0"/>
              </a:ext>
            </a:extLst>
          </a:blip>
          <a:srcRect l="1230" t="13409"/>
          <a:stretch>
            <a:fillRect/>
          </a:stretch>
        </p:blipFill>
        <p:spPr bwMode="auto">
          <a:xfrm>
            <a:off x="152400" y="2949575"/>
            <a:ext cx="5715000" cy="378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7" name="Picture 1" descr="N:\15- Marketing- PND Brochures\Wave Barrier\Wave Barrier 2008\Graphics\Printer Graphics\Blaine - boat through barrier.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48200" y="1676400"/>
            <a:ext cx="4394200" cy="329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sp>
        <p:nvSpPr>
          <p:cNvPr id="9" name="Text Box 3"/>
          <p:cNvSpPr txBox="1">
            <a:spLocks noChangeArrowheads="1"/>
          </p:cNvSpPr>
          <p:nvPr/>
        </p:nvSpPr>
        <p:spPr bwMode="auto">
          <a:xfrm>
            <a:off x="152400" y="914400"/>
            <a:ext cx="8610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rgbClr val="526D7E"/>
                </a:solidFill>
                <a:latin typeface="Garamond" pitchFamily="18" charset="0"/>
                <a:cs typeface="Times New Roman" pitchFamily="18" charset="0"/>
                <a:sym typeface="Webdings" pitchFamily="18" charset="2"/>
              </a:rPr>
              <a:t>Breakwater </a:t>
            </a:r>
            <a:r>
              <a:rPr lang="en-US" sz="2400" b="1" dirty="0">
                <a:solidFill>
                  <a:srgbClr val="526D7E"/>
                </a:solidFill>
                <a:latin typeface="Garamond" pitchFamily="18" charset="0"/>
                <a:cs typeface="Times New Roman" pitchFamily="18" charset="0"/>
                <a:sym typeface="Webdings" pitchFamily="18" charset="2"/>
              </a:rPr>
              <a:t>Technology and Alternatives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pic>
        <p:nvPicPr>
          <p:cNvPr id="2050" name="Picture 2" descr="\\innovation\projects\2010 Project Files\102029 Portage Cove Harbor Expansion\D. Drawings and Deliverables\DRAFT Alternatives Report\DRAFT Alt Rpt FINAL\REPORT PARTS\PDF\APPENDIX A_Page_7.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686" t="1492" r="1577" b="1714"/>
          <a:stretch/>
        </p:blipFill>
        <p:spPr bwMode="auto">
          <a:xfrm>
            <a:off x="0" y="812801"/>
            <a:ext cx="9144000" cy="604519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3"/>
          <p:cNvSpPr txBox="1">
            <a:spLocks noChangeArrowheads="1"/>
          </p:cNvSpPr>
          <p:nvPr/>
        </p:nvSpPr>
        <p:spPr bwMode="auto">
          <a:xfrm>
            <a:off x="914400" y="914400"/>
            <a:ext cx="50292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dirty="0" smtClean="0">
                <a:solidFill>
                  <a:schemeClr val="bg1"/>
                </a:solidFill>
                <a:latin typeface="Garamond" pitchFamily="18" charset="0"/>
                <a:cs typeface="Times New Roman" pitchFamily="18" charset="0"/>
                <a:sym typeface="Webdings" pitchFamily="18" charset="2"/>
              </a:rPr>
              <a:t>Alternative </a:t>
            </a:r>
            <a:r>
              <a:rPr lang="en-US" sz="1600" b="1" dirty="0" err="1" smtClean="0">
                <a:solidFill>
                  <a:schemeClr val="bg1"/>
                </a:solidFill>
                <a:latin typeface="Garamond" pitchFamily="18" charset="0"/>
                <a:cs typeface="Times New Roman" pitchFamily="18" charset="0"/>
                <a:sym typeface="Webdings" pitchFamily="18" charset="2"/>
              </a:rPr>
              <a:t>3A</a:t>
            </a:r>
            <a:r>
              <a:rPr lang="en-US" sz="1600" b="1" dirty="0" smtClean="0">
                <a:solidFill>
                  <a:schemeClr val="bg1"/>
                </a:solidFill>
                <a:latin typeface="Garamond" pitchFamily="18" charset="0"/>
                <a:cs typeface="Times New Roman" pitchFamily="18" charset="0"/>
                <a:sym typeface="Webdings" pitchFamily="18" charset="2"/>
              </a:rPr>
              <a:t> – </a:t>
            </a:r>
          </a:p>
          <a:p>
            <a:pPr eaLnBrk="1" hangingPunct="1">
              <a:spcBef>
                <a:spcPts val="0"/>
              </a:spcBef>
            </a:pPr>
            <a:r>
              <a:rPr lang="en-US" sz="1600" b="1" dirty="0" smtClean="0">
                <a:solidFill>
                  <a:schemeClr val="bg1"/>
                </a:solidFill>
                <a:latin typeface="Garamond" pitchFamily="18" charset="0"/>
                <a:cs typeface="Times New Roman" pitchFamily="18" charset="0"/>
                <a:sym typeface="Webdings" pitchFamily="18" charset="2"/>
              </a:rPr>
              <a:t>Floating Breakwater with Mooring Piles</a:t>
            </a:r>
            <a:endParaRPr lang="en-US" sz="1600" b="1" dirty="0">
              <a:solidFill>
                <a:schemeClr val="bg1"/>
              </a:solidFill>
              <a:latin typeface="Garamond" pitchFamily="18" charset="0"/>
              <a:cs typeface="Times New Roman" pitchFamily="18" charset="0"/>
              <a:sym typeface="Webdings" pitchFamily="18" charset="2"/>
            </a:endParaRPr>
          </a:p>
        </p:txBody>
      </p:sp>
    </p:spTree>
    <p:extLst>
      <p:ext uri="{BB962C8B-B14F-4D97-AF65-F5344CB8AC3E}">
        <p14:creationId xmlns:p14="http://schemas.microsoft.com/office/powerpoint/2010/main" xmlns="" val="1201271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novation\projects\2010 Project Files\102029 Portage Cove Harbor Expansion\D. Drawings and Deliverables\DRAFT Alternatives Report\DRAFT Alt Rpt FINAL\REPORT PARTS\PDF\APPENDIX A_Page_8.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816" t="1846" r="1490" b="1767"/>
          <a:stretch/>
        </p:blipFill>
        <p:spPr bwMode="auto">
          <a:xfrm>
            <a:off x="0" y="835411"/>
            <a:ext cx="9144000" cy="602258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sp>
        <p:nvSpPr>
          <p:cNvPr id="5" name="Text Box 3"/>
          <p:cNvSpPr txBox="1">
            <a:spLocks noChangeArrowheads="1"/>
          </p:cNvSpPr>
          <p:nvPr/>
        </p:nvSpPr>
        <p:spPr bwMode="auto">
          <a:xfrm>
            <a:off x="914400" y="914400"/>
            <a:ext cx="4343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pPr>
            <a:r>
              <a:rPr lang="en-US" sz="1600" b="1" dirty="0" smtClean="0">
                <a:solidFill>
                  <a:schemeClr val="bg1"/>
                </a:solidFill>
                <a:latin typeface="Garamond" pitchFamily="18" charset="0"/>
                <a:cs typeface="Times New Roman" pitchFamily="18" charset="0"/>
                <a:sym typeface="Webdings" pitchFamily="18" charset="2"/>
              </a:rPr>
              <a:t>Alternative </a:t>
            </a:r>
            <a:r>
              <a:rPr lang="en-US" sz="1600" b="1" dirty="0" err="1" smtClean="0">
                <a:solidFill>
                  <a:schemeClr val="bg1"/>
                </a:solidFill>
                <a:latin typeface="Garamond" pitchFamily="18" charset="0"/>
                <a:cs typeface="Times New Roman" pitchFamily="18" charset="0"/>
                <a:sym typeface="Webdings" pitchFamily="18" charset="2"/>
              </a:rPr>
              <a:t>3B</a:t>
            </a:r>
            <a:r>
              <a:rPr lang="en-US" sz="1600" b="1" dirty="0" smtClean="0">
                <a:solidFill>
                  <a:schemeClr val="bg1"/>
                </a:solidFill>
                <a:latin typeface="Garamond" pitchFamily="18" charset="0"/>
                <a:cs typeface="Times New Roman" pitchFamily="18" charset="0"/>
                <a:sym typeface="Webdings" pitchFamily="18" charset="2"/>
              </a:rPr>
              <a:t> –</a:t>
            </a:r>
          </a:p>
          <a:p>
            <a:pPr eaLnBrk="1" hangingPunct="1">
              <a:spcBef>
                <a:spcPts val="0"/>
              </a:spcBef>
            </a:pPr>
            <a:r>
              <a:rPr lang="en-US" sz="1600" b="1" dirty="0" smtClean="0">
                <a:solidFill>
                  <a:schemeClr val="bg1"/>
                </a:solidFill>
                <a:latin typeface="Garamond" pitchFamily="18" charset="0"/>
                <a:cs typeface="Times New Roman" pitchFamily="18" charset="0"/>
                <a:sym typeface="Webdings" pitchFamily="18" charset="2"/>
              </a:rPr>
              <a:t>Floating Breakwater with Mooring Chains</a:t>
            </a:r>
            <a:endParaRPr lang="en-US" sz="1600" b="1" dirty="0">
              <a:solidFill>
                <a:schemeClr val="bg1"/>
              </a:solidFill>
              <a:latin typeface="Garamond" pitchFamily="18" charset="0"/>
              <a:cs typeface="Times New Roman" pitchFamily="18" charset="0"/>
              <a:sym typeface="Webdings" pitchFamily="18" charset="2"/>
            </a:endParaRPr>
          </a:p>
        </p:txBody>
      </p:sp>
    </p:spTree>
    <p:extLst>
      <p:ext uri="{BB962C8B-B14F-4D97-AF65-F5344CB8AC3E}">
        <p14:creationId xmlns:p14="http://schemas.microsoft.com/office/powerpoint/2010/main" xmlns="" val="22537091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graphicFrame>
        <p:nvGraphicFramePr>
          <p:cNvPr id="5" name="Table 4"/>
          <p:cNvGraphicFramePr>
            <a:graphicFrameLocks noGrp="1"/>
          </p:cNvGraphicFramePr>
          <p:nvPr>
            <p:extLst>
              <p:ext uri="{D42A27DB-BD31-4B8C-83A1-F6EECF244321}">
                <p14:modId xmlns:p14="http://schemas.microsoft.com/office/powerpoint/2010/main" xmlns="" val="4087626877"/>
              </p:ext>
            </p:extLst>
          </p:nvPr>
        </p:nvGraphicFramePr>
        <p:xfrm>
          <a:off x="304800" y="1556013"/>
          <a:ext cx="8534400" cy="5028914"/>
        </p:xfrm>
        <a:graphic>
          <a:graphicData uri="http://schemas.openxmlformats.org/drawingml/2006/table">
            <a:tbl>
              <a:tblPr firstRow="1" firstCol="1" bandRow="1">
                <a:tableStyleId>{5C22544A-7EE6-4342-B048-85BDC9FD1C3A}</a:tableStyleId>
              </a:tblPr>
              <a:tblGrid>
                <a:gridCol w="499752"/>
                <a:gridCol w="1633030"/>
                <a:gridCol w="991418"/>
                <a:gridCol w="1144636"/>
                <a:gridCol w="4265564"/>
              </a:tblGrid>
              <a:tr h="859767">
                <a:tc>
                  <a:txBody>
                    <a:bodyPr/>
                    <a:lstStyle/>
                    <a:p>
                      <a:pPr marL="0" marR="0" algn="ctr">
                        <a:spcBef>
                          <a:spcPts val="0"/>
                        </a:spcBef>
                        <a:spcAft>
                          <a:spcPts val="600"/>
                        </a:spcAft>
                      </a:pPr>
                      <a:endParaRPr lang="en-US" sz="1400" dirty="0">
                        <a:solidFill>
                          <a:srgbClr val="FFFFFF"/>
                        </a:solidFill>
                        <a:effectLst/>
                        <a:latin typeface="Garamond" pitchFamily="18" charset="0"/>
                        <a:ea typeface="MS Mincho"/>
                        <a:cs typeface="Times New Roman"/>
                      </a:endParaRPr>
                    </a:p>
                  </a:txBody>
                  <a:tcPr marL="68580" marR="68580" marT="0" marB="0" vert="vert27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600"/>
                        </a:spcAft>
                      </a:pPr>
                      <a:r>
                        <a:rPr lang="en-US" sz="1400" dirty="0">
                          <a:effectLst/>
                          <a:latin typeface="Garamond" pitchFamily="18" charset="0"/>
                        </a:rPr>
                        <a:t>Breakwater</a:t>
                      </a:r>
                    </a:p>
                    <a:p>
                      <a:pPr marL="0" marR="0" algn="ctr">
                        <a:spcBef>
                          <a:spcPts val="0"/>
                        </a:spcBef>
                        <a:spcAft>
                          <a:spcPts val="600"/>
                        </a:spcAft>
                      </a:pPr>
                      <a:r>
                        <a:rPr lang="en-US" sz="1400" dirty="0">
                          <a:effectLst/>
                          <a:latin typeface="Garamond" pitchFamily="18" charset="0"/>
                        </a:rPr>
                        <a:t>Alternative</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99"/>
                    </a:solidFill>
                  </a:tcPr>
                </a:tc>
                <a:tc>
                  <a:txBody>
                    <a:bodyPr/>
                    <a:lstStyle/>
                    <a:p>
                      <a:pPr marL="0" marR="0" algn="ctr">
                        <a:spcBef>
                          <a:spcPts val="0"/>
                        </a:spcBef>
                        <a:spcAft>
                          <a:spcPts val="600"/>
                        </a:spcAft>
                      </a:pPr>
                      <a:r>
                        <a:rPr lang="en-US" sz="1400" dirty="0">
                          <a:effectLst/>
                          <a:latin typeface="Garamond" pitchFamily="18" charset="0"/>
                        </a:rPr>
                        <a:t>Initial</a:t>
                      </a:r>
                    </a:p>
                    <a:p>
                      <a:pPr marL="0" marR="0" algn="ctr">
                        <a:spcBef>
                          <a:spcPts val="0"/>
                        </a:spcBef>
                        <a:spcAft>
                          <a:spcPts val="600"/>
                        </a:spcAft>
                      </a:pPr>
                      <a:r>
                        <a:rPr lang="en-US" sz="1400" dirty="0">
                          <a:effectLst/>
                          <a:latin typeface="Garamond" pitchFamily="18" charset="0"/>
                        </a:rPr>
                        <a:t>Cost</a:t>
                      </a:r>
                    </a:p>
                    <a:p>
                      <a:pPr marL="0" marR="0" algn="ctr">
                        <a:spcBef>
                          <a:spcPts val="0"/>
                        </a:spcBef>
                        <a:spcAft>
                          <a:spcPts val="600"/>
                        </a:spcAft>
                      </a:pPr>
                      <a:r>
                        <a:rPr lang="en-US" sz="1400" dirty="0">
                          <a:effectLst/>
                          <a:latin typeface="Garamond" pitchFamily="18" charset="0"/>
                        </a:rPr>
                        <a:t>($ million)</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c>
                  <a:txBody>
                    <a:bodyPr/>
                    <a:lstStyle/>
                    <a:p>
                      <a:pPr marL="0" marR="0" algn="ctr">
                        <a:spcBef>
                          <a:spcPts val="0"/>
                        </a:spcBef>
                        <a:spcAft>
                          <a:spcPts val="600"/>
                        </a:spcAft>
                      </a:pPr>
                      <a:r>
                        <a:rPr lang="en-US" sz="1400" dirty="0">
                          <a:effectLst/>
                          <a:latin typeface="Garamond" pitchFamily="18" charset="0"/>
                        </a:rPr>
                        <a:t>50 year</a:t>
                      </a:r>
                    </a:p>
                    <a:p>
                      <a:pPr marL="0" marR="0" algn="ctr">
                        <a:spcBef>
                          <a:spcPts val="0"/>
                        </a:spcBef>
                        <a:spcAft>
                          <a:spcPts val="600"/>
                        </a:spcAft>
                      </a:pPr>
                      <a:r>
                        <a:rPr lang="en-US" sz="1400" dirty="0">
                          <a:effectLst/>
                          <a:latin typeface="Garamond" pitchFamily="18" charset="0"/>
                        </a:rPr>
                        <a:t>Life-Cycle Cost</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c>
                  <a:txBody>
                    <a:bodyPr/>
                    <a:lstStyle/>
                    <a:p>
                      <a:pPr marL="0" marR="0" algn="ctr">
                        <a:spcBef>
                          <a:spcPts val="0"/>
                        </a:spcBef>
                        <a:spcAft>
                          <a:spcPts val="600"/>
                        </a:spcAft>
                      </a:pPr>
                      <a:r>
                        <a:rPr lang="en-US" sz="1400" dirty="0">
                          <a:effectLst/>
                          <a:latin typeface="Garamond" pitchFamily="18" charset="0"/>
                        </a:rPr>
                        <a:t>Comments</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r>
              <a:tr h="1738222">
                <a:tc>
                  <a:txBody>
                    <a:bodyPr/>
                    <a:lstStyle/>
                    <a:p>
                      <a:pPr marL="0" marR="0" algn="ctr">
                        <a:spcBef>
                          <a:spcPts val="0"/>
                        </a:spcBef>
                        <a:spcAft>
                          <a:spcPts val="600"/>
                        </a:spcAft>
                      </a:pPr>
                      <a:r>
                        <a:rPr lang="en-US" sz="1600" dirty="0">
                          <a:effectLst/>
                          <a:latin typeface="Garamond" pitchFamily="18" charset="0"/>
                        </a:rPr>
                        <a:t>1</a:t>
                      </a:r>
                      <a:endParaRPr lang="en-US" sz="16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c>
                  <a:txBody>
                    <a:bodyPr/>
                    <a:lstStyle/>
                    <a:p>
                      <a:pPr marL="0" marR="0">
                        <a:spcBef>
                          <a:spcPts val="0"/>
                        </a:spcBef>
                        <a:spcAft>
                          <a:spcPts val="600"/>
                        </a:spcAft>
                      </a:pPr>
                      <a:r>
                        <a:rPr lang="en-US" sz="1400" dirty="0">
                          <a:effectLst/>
                          <a:latin typeface="Garamond" pitchFamily="18" charset="0"/>
                        </a:rPr>
                        <a:t>Rubble-Mound (rock)</a:t>
                      </a:r>
                    </a:p>
                    <a:p>
                      <a:pPr marL="0" marR="0">
                        <a:spcBef>
                          <a:spcPts val="0"/>
                        </a:spcBef>
                        <a:spcAft>
                          <a:spcPts val="600"/>
                        </a:spcAft>
                      </a:pPr>
                      <a:r>
                        <a:rPr lang="en-US" sz="1400" dirty="0">
                          <a:effectLst/>
                          <a:latin typeface="Garamond" pitchFamily="18" charset="0"/>
                        </a:rPr>
                        <a:t>Breakwater</a:t>
                      </a:r>
                    </a:p>
                    <a:p>
                      <a:pPr marL="0" marR="0">
                        <a:spcBef>
                          <a:spcPts val="0"/>
                        </a:spcBef>
                        <a:spcAft>
                          <a:spcPts val="600"/>
                        </a:spcAft>
                      </a:pPr>
                      <a:r>
                        <a:rPr lang="en-US" sz="1400" dirty="0">
                          <a:effectLst/>
                          <a:latin typeface="Garamond" pitchFamily="18" charset="0"/>
                        </a:rPr>
                        <a:t>w/Wick Drains</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400" dirty="0">
                          <a:effectLst/>
                          <a:latin typeface="Garamond" pitchFamily="18" charset="0"/>
                        </a:rPr>
                        <a:t>$16.0 M</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400" dirty="0">
                          <a:effectLst/>
                          <a:latin typeface="Garamond" pitchFamily="18" charset="0"/>
                        </a:rPr>
                        <a:t>$16.6 M</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600"/>
                        </a:spcAft>
                      </a:pPr>
                      <a:r>
                        <a:rPr lang="en-US" sz="1400" dirty="0">
                          <a:effectLst/>
                          <a:latin typeface="Garamond" pitchFamily="18" charset="0"/>
                        </a:rPr>
                        <a:t>Wick drains spaced 3 feet on center are needed at an installation cost of approximately $1.5 million to allow the soft sediments to consolidate during a 215 day construction period.  The project cannot be feasibly constructed without wick drains.</a:t>
                      </a:r>
                    </a:p>
                    <a:p>
                      <a:pPr marL="0" marR="0">
                        <a:spcBef>
                          <a:spcPts val="0"/>
                        </a:spcBef>
                        <a:spcAft>
                          <a:spcPts val="600"/>
                        </a:spcAft>
                      </a:pPr>
                      <a:r>
                        <a:rPr lang="en-US" sz="1400" dirty="0">
                          <a:effectLst/>
                          <a:latin typeface="Garamond" pitchFamily="18" charset="0"/>
                        </a:rPr>
                        <a:t>Costs assume relatively expensive locally sourced rock.  Costs may be reduced by sourcing rock from outside </a:t>
                      </a:r>
                      <a:r>
                        <a:rPr lang="en-US" sz="1400" dirty="0" smtClean="0">
                          <a:effectLst/>
                          <a:latin typeface="Garamond" pitchFamily="18" charset="0"/>
                        </a:rPr>
                        <a:t/>
                      </a:r>
                      <a:br>
                        <a:rPr lang="en-US" sz="1400" dirty="0" smtClean="0">
                          <a:effectLst/>
                          <a:latin typeface="Garamond" pitchFamily="18" charset="0"/>
                        </a:rPr>
                      </a:br>
                      <a:r>
                        <a:rPr lang="en-US" sz="1400" dirty="0" smtClean="0">
                          <a:effectLst/>
                          <a:latin typeface="Garamond" pitchFamily="18" charset="0"/>
                        </a:rPr>
                        <a:t>SE </a:t>
                      </a:r>
                      <a:r>
                        <a:rPr lang="en-US" sz="1400" dirty="0">
                          <a:effectLst/>
                          <a:latin typeface="Garamond" pitchFamily="18" charset="0"/>
                        </a:rPr>
                        <a:t>Alaska.</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22385">
                <a:tc>
                  <a:txBody>
                    <a:bodyPr/>
                    <a:lstStyle/>
                    <a:p>
                      <a:pPr marL="0" marR="0" algn="ctr">
                        <a:spcBef>
                          <a:spcPts val="0"/>
                        </a:spcBef>
                        <a:spcAft>
                          <a:spcPts val="600"/>
                        </a:spcAft>
                      </a:pPr>
                      <a:r>
                        <a:rPr lang="en-US" sz="1600" dirty="0">
                          <a:effectLst/>
                          <a:latin typeface="Garamond" pitchFamily="18" charset="0"/>
                        </a:rPr>
                        <a:t>2</a:t>
                      </a:r>
                      <a:endParaRPr lang="en-US" sz="16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c>
                  <a:txBody>
                    <a:bodyPr/>
                    <a:lstStyle/>
                    <a:p>
                      <a:pPr marL="0" marR="0">
                        <a:spcBef>
                          <a:spcPts val="0"/>
                        </a:spcBef>
                        <a:spcAft>
                          <a:spcPts val="600"/>
                        </a:spcAft>
                      </a:pPr>
                      <a:r>
                        <a:rPr lang="en-US" sz="1400" dirty="0">
                          <a:effectLst/>
                          <a:latin typeface="Garamond" pitchFamily="18" charset="0"/>
                        </a:rPr>
                        <a:t>Partially Penetrating Wave Barrier</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400" dirty="0">
                          <a:effectLst/>
                          <a:latin typeface="Garamond" pitchFamily="18" charset="0"/>
                        </a:rPr>
                        <a:t>$7.8 M</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400" dirty="0">
                          <a:effectLst/>
                          <a:latin typeface="Garamond" pitchFamily="18" charset="0"/>
                        </a:rPr>
                        <a:t>$8.7 M</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spcBef>
                          <a:spcPts val="0"/>
                        </a:spcBef>
                        <a:spcAft>
                          <a:spcPts val="600"/>
                        </a:spcAft>
                      </a:pPr>
                      <a:r>
                        <a:rPr lang="en-US" sz="1400" dirty="0">
                          <a:effectLst/>
                          <a:latin typeface="Garamond" pitchFamily="18" charset="0"/>
                        </a:rPr>
                        <a:t>The least cost alternative, but with higher maintenance costs than a rubble-mound breakwater because of the need to maintain the corrosion protection system.</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710242">
                <a:tc>
                  <a:txBody>
                    <a:bodyPr/>
                    <a:lstStyle/>
                    <a:p>
                      <a:pPr marL="0" marR="0" algn="ctr">
                        <a:spcBef>
                          <a:spcPts val="0"/>
                        </a:spcBef>
                        <a:spcAft>
                          <a:spcPts val="600"/>
                        </a:spcAft>
                      </a:pPr>
                      <a:r>
                        <a:rPr lang="en-US" sz="1600" dirty="0" err="1">
                          <a:effectLst/>
                          <a:latin typeface="Garamond" pitchFamily="18" charset="0"/>
                        </a:rPr>
                        <a:t>3a</a:t>
                      </a:r>
                      <a:endParaRPr lang="en-US" sz="16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c>
                  <a:txBody>
                    <a:bodyPr/>
                    <a:lstStyle/>
                    <a:p>
                      <a:pPr marL="0" marR="0">
                        <a:spcBef>
                          <a:spcPts val="0"/>
                        </a:spcBef>
                        <a:spcAft>
                          <a:spcPts val="600"/>
                        </a:spcAft>
                      </a:pPr>
                      <a:r>
                        <a:rPr lang="en-US" sz="1400" dirty="0">
                          <a:effectLst/>
                          <a:latin typeface="Garamond" pitchFamily="18" charset="0"/>
                        </a:rPr>
                        <a:t>Floating Breakwater</a:t>
                      </a:r>
                    </a:p>
                    <a:p>
                      <a:pPr marL="0" marR="0">
                        <a:spcBef>
                          <a:spcPts val="0"/>
                        </a:spcBef>
                        <a:spcAft>
                          <a:spcPts val="600"/>
                        </a:spcAft>
                      </a:pPr>
                      <a:r>
                        <a:rPr lang="en-US" sz="1400" dirty="0">
                          <a:effectLst/>
                          <a:latin typeface="Garamond" pitchFamily="18" charset="0"/>
                        </a:rPr>
                        <a:t>(Chains/Anchors)</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400">
                          <a:effectLst/>
                          <a:latin typeface="Garamond" pitchFamily="18" charset="0"/>
                        </a:rPr>
                        <a:t>$11.5 M</a:t>
                      </a:r>
                      <a:endParaRPr lang="en-US" sz="140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400" dirty="0">
                          <a:effectLst/>
                          <a:latin typeface="Garamond" pitchFamily="18" charset="0"/>
                        </a:rPr>
                        <a:t>$12.6 M</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600"/>
                        </a:spcAft>
                      </a:pPr>
                      <a:r>
                        <a:rPr lang="en-US" sz="1400" dirty="0">
                          <a:effectLst/>
                          <a:latin typeface="Garamond" pitchFamily="18" charset="0"/>
                        </a:rPr>
                        <a:t>A floating breakwater can also provide moorage for vessels, but has the least wave protection, and highest maintenance costs and risk.</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22385">
                <a:tc>
                  <a:txBody>
                    <a:bodyPr/>
                    <a:lstStyle/>
                    <a:p>
                      <a:pPr marL="0" marR="0" algn="ctr">
                        <a:spcBef>
                          <a:spcPts val="0"/>
                        </a:spcBef>
                        <a:spcAft>
                          <a:spcPts val="600"/>
                        </a:spcAft>
                      </a:pPr>
                      <a:r>
                        <a:rPr lang="en-US" sz="1600" dirty="0" err="1">
                          <a:effectLst/>
                          <a:latin typeface="Garamond" pitchFamily="18" charset="0"/>
                        </a:rPr>
                        <a:t>3b</a:t>
                      </a:r>
                      <a:endParaRPr lang="en-US" sz="16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c>
                  <a:txBody>
                    <a:bodyPr/>
                    <a:lstStyle/>
                    <a:p>
                      <a:pPr marL="0" marR="0">
                        <a:spcBef>
                          <a:spcPts val="0"/>
                        </a:spcBef>
                        <a:spcAft>
                          <a:spcPts val="600"/>
                        </a:spcAft>
                      </a:pPr>
                      <a:r>
                        <a:rPr lang="en-US" sz="1400" dirty="0">
                          <a:effectLst/>
                          <a:latin typeface="Garamond" pitchFamily="18" charset="0"/>
                        </a:rPr>
                        <a:t>Floating Breakwater</a:t>
                      </a:r>
                    </a:p>
                    <a:p>
                      <a:pPr marL="0" marR="0">
                        <a:spcBef>
                          <a:spcPts val="0"/>
                        </a:spcBef>
                        <a:spcAft>
                          <a:spcPts val="600"/>
                        </a:spcAft>
                      </a:pPr>
                      <a:r>
                        <a:rPr lang="en-US" sz="1400" dirty="0">
                          <a:effectLst/>
                          <a:latin typeface="Garamond" pitchFamily="18" charset="0"/>
                        </a:rPr>
                        <a:t>(Piles)</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400" dirty="0">
                          <a:effectLst/>
                          <a:latin typeface="Garamond" pitchFamily="18" charset="0"/>
                        </a:rPr>
                        <a:t>$11.9 M</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400" dirty="0">
                          <a:effectLst/>
                          <a:latin typeface="Garamond" pitchFamily="18" charset="0"/>
                        </a:rPr>
                        <a:t>$13.3 M</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spcBef>
                          <a:spcPts val="0"/>
                        </a:spcBef>
                        <a:spcAft>
                          <a:spcPts val="600"/>
                        </a:spcAft>
                      </a:pPr>
                      <a:r>
                        <a:rPr lang="en-US" sz="1400" dirty="0">
                          <a:effectLst/>
                          <a:latin typeface="Garamond" pitchFamily="18" charset="0"/>
                        </a:rPr>
                        <a:t>A floating breakwater moored with pile clusters provides better wave protection than a breakwater moored with anchors and chains, but with higher load concentrations and risk. </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6" name="Text Box 3"/>
          <p:cNvSpPr txBox="1">
            <a:spLocks noChangeArrowheads="1"/>
          </p:cNvSpPr>
          <p:nvPr/>
        </p:nvSpPr>
        <p:spPr bwMode="auto">
          <a:xfrm>
            <a:off x="152400" y="914400"/>
            <a:ext cx="8610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rgbClr val="526D7E"/>
                </a:solidFill>
                <a:latin typeface="Garamond" pitchFamily="18" charset="0"/>
                <a:cs typeface="Times New Roman" pitchFamily="18" charset="0"/>
                <a:sym typeface="Webdings" pitchFamily="18" charset="2"/>
              </a:rPr>
              <a:t>Summary of Alternatives</a:t>
            </a:r>
            <a:endParaRPr lang="en-US" sz="2400" b="1" dirty="0">
              <a:solidFill>
                <a:srgbClr val="526D7E"/>
              </a:solidFill>
              <a:latin typeface="Garamond" pitchFamily="18" charset="0"/>
              <a:cs typeface="Times New Roman" pitchFamily="18" charset="0"/>
              <a:sym typeface="Webdings" pitchFamily="18" charset="2"/>
            </a:endParaRPr>
          </a:p>
        </p:txBody>
      </p:sp>
    </p:spTree>
    <p:extLst>
      <p:ext uri="{BB962C8B-B14F-4D97-AF65-F5344CB8AC3E}">
        <p14:creationId xmlns:p14="http://schemas.microsoft.com/office/powerpoint/2010/main" xmlns="" val="4114952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graphicFrame>
        <p:nvGraphicFramePr>
          <p:cNvPr id="5" name="Table 4"/>
          <p:cNvGraphicFramePr>
            <a:graphicFrameLocks noGrp="1"/>
          </p:cNvGraphicFramePr>
          <p:nvPr>
            <p:extLst>
              <p:ext uri="{D42A27DB-BD31-4B8C-83A1-F6EECF244321}">
                <p14:modId xmlns:p14="http://schemas.microsoft.com/office/powerpoint/2010/main" xmlns="" val="230078605"/>
              </p:ext>
            </p:extLst>
          </p:nvPr>
        </p:nvGraphicFramePr>
        <p:xfrm>
          <a:off x="723900" y="2057400"/>
          <a:ext cx="7696200" cy="3120664"/>
        </p:xfrm>
        <a:graphic>
          <a:graphicData uri="http://schemas.openxmlformats.org/drawingml/2006/table">
            <a:tbl>
              <a:tblPr firstRow="1" firstCol="1" bandRow="1">
                <a:tableStyleId>{5C22544A-7EE6-4342-B048-85BDC9FD1C3A}</a:tableStyleId>
              </a:tblPr>
              <a:tblGrid>
                <a:gridCol w="3733800"/>
                <a:gridCol w="3962400"/>
              </a:tblGrid>
              <a:tr h="457200">
                <a:tc>
                  <a:txBody>
                    <a:bodyPr/>
                    <a:lstStyle/>
                    <a:p>
                      <a:pPr marL="0" marR="0" algn="ctr">
                        <a:spcBef>
                          <a:spcPts val="0"/>
                        </a:spcBef>
                        <a:spcAft>
                          <a:spcPts val="0"/>
                        </a:spcAft>
                      </a:pPr>
                      <a:r>
                        <a:rPr lang="en-US" sz="1800" u="sng" dirty="0">
                          <a:solidFill>
                            <a:schemeClr val="bg1"/>
                          </a:solidFill>
                          <a:effectLst/>
                          <a:latin typeface="Garamond" pitchFamily="18" charset="0"/>
                        </a:rPr>
                        <a:t>Pros</a:t>
                      </a:r>
                      <a:r>
                        <a:rPr lang="en-US" sz="1800" dirty="0">
                          <a:solidFill>
                            <a:schemeClr val="bg1"/>
                          </a:solidFill>
                          <a:effectLst/>
                          <a:latin typeface="Garamond" pitchFamily="18" charset="0"/>
                        </a:rPr>
                        <a:t>:</a:t>
                      </a:r>
                      <a:endParaRPr lang="en-US" sz="1800" dirty="0">
                        <a:solidFill>
                          <a:schemeClr val="bg1"/>
                        </a:solidFill>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c>
                  <a:txBody>
                    <a:bodyPr/>
                    <a:lstStyle/>
                    <a:p>
                      <a:pPr marL="0" marR="0" algn="ctr">
                        <a:spcBef>
                          <a:spcPts val="0"/>
                        </a:spcBef>
                        <a:spcAft>
                          <a:spcPts val="0"/>
                        </a:spcAft>
                      </a:pPr>
                      <a:r>
                        <a:rPr lang="en-US" sz="1800" u="sng" dirty="0">
                          <a:solidFill>
                            <a:schemeClr val="bg1"/>
                          </a:solidFill>
                          <a:effectLst/>
                          <a:latin typeface="Garamond" pitchFamily="18" charset="0"/>
                        </a:rPr>
                        <a:t>Cons</a:t>
                      </a:r>
                      <a:r>
                        <a:rPr lang="en-US" sz="1800" dirty="0">
                          <a:solidFill>
                            <a:schemeClr val="bg1"/>
                          </a:solidFill>
                          <a:effectLst/>
                          <a:latin typeface="Garamond" pitchFamily="18" charset="0"/>
                        </a:rPr>
                        <a:t>:</a:t>
                      </a:r>
                      <a:endParaRPr lang="en-US" sz="1800" dirty="0">
                        <a:solidFill>
                          <a:schemeClr val="bg1"/>
                        </a:solidFill>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r>
              <a:tr h="2663464">
                <a:tc>
                  <a:txBody>
                    <a:bodyPr/>
                    <a:lstStyle/>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A floating breakwater also can be used for mooring small commercial or recreational boats.</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Floating structure moves with the tide and does not block views outside the harbor.</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Can be moved in the future</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Reuse of existing floating structures that may be available (old concrete pontoons, barges, caissons and used breakwaters) is sometimes possible and can be a cost-effective means of providing a breakwater. </a:t>
                      </a:r>
                      <a:endParaRPr lang="en-US" sz="1400" b="0" dirty="0">
                        <a:solidFill>
                          <a:schemeClr val="tx1"/>
                        </a:solidFill>
                        <a:effectLst/>
                        <a:latin typeface="Garamond" pitchFamily="18"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The engineering and design is more complex than a rubble-mound breakwater.</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The structure moves and has load concentrations at the mooring hoops and connections, increasing the risk of wear, damage and structural fatigue.</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Floating wave attenuator performance is sometimes difficult to predict accurately without a large scale physical model.  The height of the transmitted wave under the float has more uncertainty than a fixed barrier.</a:t>
                      </a:r>
                      <a:endParaRPr lang="en-US" sz="1400" b="0" dirty="0">
                        <a:solidFill>
                          <a:schemeClr val="tx1"/>
                        </a:solidFill>
                        <a:effectLst/>
                        <a:latin typeface="Garamond" pitchFamily="18"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Text Box 3"/>
          <p:cNvSpPr txBox="1">
            <a:spLocks noChangeArrowheads="1"/>
          </p:cNvSpPr>
          <p:nvPr/>
        </p:nvSpPr>
        <p:spPr bwMode="auto">
          <a:xfrm>
            <a:off x="152400" y="914400"/>
            <a:ext cx="8610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rgbClr val="526D7E"/>
                </a:solidFill>
                <a:latin typeface="Garamond" pitchFamily="18" charset="0"/>
                <a:cs typeface="Times New Roman" pitchFamily="18" charset="0"/>
                <a:sym typeface="Webdings" pitchFamily="18" charset="2"/>
              </a:rPr>
              <a:t>Advantages and Disadvantages</a:t>
            </a:r>
            <a:endParaRPr lang="en-US" sz="2400" b="1" dirty="0">
              <a:solidFill>
                <a:srgbClr val="526D7E"/>
              </a:solidFill>
              <a:latin typeface="Garamond" pitchFamily="18" charset="0"/>
              <a:cs typeface="Times New Roman" pitchFamily="18" charset="0"/>
              <a:sym typeface="Webdings" pitchFamily="18" charset="2"/>
            </a:endParaRPr>
          </a:p>
        </p:txBody>
      </p:sp>
    </p:spTree>
    <p:extLst>
      <p:ext uri="{BB962C8B-B14F-4D97-AF65-F5344CB8AC3E}">
        <p14:creationId xmlns:p14="http://schemas.microsoft.com/office/powerpoint/2010/main" xmlns="" val="22877705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5638800" y="1797050"/>
            <a:ext cx="3581400" cy="178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latin typeface="Garamond" pitchFamily="18" charset="0"/>
              </a:rPr>
              <a:t>Floating Breakwater Fabrication</a:t>
            </a:r>
          </a:p>
          <a:p>
            <a:pPr eaLnBrk="1" hangingPunct="1">
              <a:spcBef>
                <a:spcPct val="50000"/>
              </a:spcBef>
            </a:pPr>
            <a:r>
              <a:rPr lang="en-US" sz="2000">
                <a:latin typeface="Garamond" pitchFamily="18" charset="0"/>
              </a:rPr>
              <a:t>Port of Bremerton, Washington</a:t>
            </a:r>
          </a:p>
          <a:p>
            <a:pPr eaLnBrk="1" hangingPunct="1">
              <a:spcBef>
                <a:spcPct val="50000"/>
              </a:spcBef>
            </a:pPr>
            <a:r>
              <a:rPr lang="en-US" sz="2000">
                <a:latin typeface="Garamond" pitchFamily="18" charset="0"/>
              </a:rPr>
              <a:t>1400’ x 24’ x 10’ deep</a:t>
            </a:r>
          </a:p>
          <a:p>
            <a:pPr eaLnBrk="1" hangingPunct="1">
              <a:spcBef>
                <a:spcPct val="50000"/>
              </a:spcBef>
            </a:pPr>
            <a:r>
              <a:rPr lang="en-US" sz="2000">
                <a:latin typeface="Garamond" pitchFamily="18" charset="0"/>
              </a:rPr>
              <a:t>$6,000 per foot</a:t>
            </a:r>
          </a:p>
        </p:txBody>
      </p:sp>
      <p:pic>
        <p:nvPicPr>
          <p:cNvPr id="1741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1800" y="1371600"/>
            <a:ext cx="4924425"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75200" y="3779838"/>
            <a:ext cx="3943350" cy="2916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sp>
        <p:nvSpPr>
          <p:cNvPr id="9" name="Text Box 3"/>
          <p:cNvSpPr txBox="1">
            <a:spLocks noChangeArrowheads="1"/>
          </p:cNvSpPr>
          <p:nvPr/>
        </p:nvSpPr>
        <p:spPr bwMode="auto">
          <a:xfrm>
            <a:off x="152400" y="914400"/>
            <a:ext cx="8610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rgbClr val="526D7E"/>
                </a:solidFill>
                <a:latin typeface="Garamond" pitchFamily="18" charset="0"/>
                <a:cs typeface="Times New Roman" pitchFamily="18" charset="0"/>
                <a:sym typeface="Webdings" pitchFamily="18" charset="2"/>
              </a:rPr>
              <a:t>Breakwater </a:t>
            </a:r>
            <a:r>
              <a:rPr lang="en-US" sz="2400" b="1" dirty="0">
                <a:solidFill>
                  <a:srgbClr val="526D7E"/>
                </a:solidFill>
                <a:latin typeface="Garamond" pitchFamily="18" charset="0"/>
                <a:cs typeface="Times New Roman" pitchFamily="18" charset="0"/>
                <a:sym typeface="Webdings" pitchFamily="18" charset="2"/>
              </a:rPr>
              <a:t>Technology and Alternatives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Text Box 5"/>
          <p:cNvSpPr txBox="1">
            <a:spLocks noChangeArrowheads="1"/>
          </p:cNvSpPr>
          <p:nvPr/>
        </p:nvSpPr>
        <p:spPr bwMode="auto">
          <a:xfrm>
            <a:off x="5181600" y="1797050"/>
            <a:ext cx="3581400" cy="178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latin typeface="Garamond" pitchFamily="18" charset="0"/>
              </a:rPr>
              <a:t>Douglas Harbor Floating Breakwater – Currently Tied-off at Aurora Harbor, 230’ x 18’ x 8’ deep</a:t>
            </a:r>
          </a:p>
          <a:p>
            <a:pPr eaLnBrk="1" hangingPunct="1">
              <a:spcBef>
                <a:spcPct val="50000"/>
              </a:spcBef>
            </a:pPr>
            <a:r>
              <a:rPr lang="en-US" sz="2000">
                <a:latin typeface="Garamond" pitchFamily="18" charset="0"/>
              </a:rPr>
              <a:t>Juneau, Alaska</a:t>
            </a:r>
          </a:p>
        </p:txBody>
      </p:sp>
      <p:pic>
        <p:nvPicPr>
          <p:cNvPr id="18438" name="Picture 7" descr="Douglas Breakwater 016.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1524000"/>
            <a:ext cx="4046538"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Picture 8" descr="Douglas Fabrication.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91000" y="3733800"/>
            <a:ext cx="4389438" cy="292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sp>
        <p:nvSpPr>
          <p:cNvPr id="9" name="Text Box 3"/>
          <p:cNvSpPr txBox="1">
            <a:spLocks noChangeArrowheads="1"/>
          </p:cNvSpPr>
          <p:nvPr/>
        </p:nvSpPr>
        <p:spPr bwMode="auto">
          <a:xfrm>
            <a:off x="152400" y="914400"/>
            <a:ext cx="8610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rgbClr val="526D7E"/>
                </a:solidFill>
                <a:latin typeface="Garamond" pitchFamily="18" charset="0"/>
                <a:cs typeface="Times New Roman" pitchFamily="18" charset="0"/>
                <a:sym typeface="Webdings" pitchFamily="18" charset="2"/>
              </a:rPr>
              <a:t>Breakwater </a:t>
            </a:r>
            <a:r>
              <a:rPr lang="en-US" sz="2400" b="1" dirty="0">
                <a:solidFill>
                  <a:srgbClr val="526D7E"/>
                </a:solidFill>
                <a:latin typeface="Garamond" pitchFamily="18" charset="0"/>
                <a:cs typeface="Times New Roman" pitchFamily="18" charset="0"/>
                <a:sym typeface="Webdings" pitchFamily="18" charset="2"/>
              </a:rPr>
              <a:t>Technology and Alternatives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914400"/>
            <a:ext cx="4275807"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6400" y="2209800"/>
            <a:ext cx="2667000" cy="2602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87598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grpSp>
        <p:nvGrpSpPr>
          <p:cNvPr id="7" name="Group 6"/>
          <p:cNvGrpSpPr/>
          <p:nvPr/>
        </p:nvGrpSpPr>
        <p:grpSpPr>
          <a:xfrm>
            <a:off x="321374" y="1066800"/>
            <a:ext cx="8501253" cy="5377506"/>
            <a:chOff x="177800" y="1066800"/>
            <a:chExt cx="8501253" cy="5377506"/>
          </a:xfrm>
        </p:grpSpPr>
        <p:pic>
          <p:nvPicPr>
            <p:cNvPr id="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7800" y="1066800"/>
              <a:ext cx="4470995" cy="53775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92751" y="2187135"/>
              <a:ext cx="3686302" cy="31368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3302669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1" descr="small_17317-8-2000"/>
          <p:cNvPicPr>
            <a:picLocks noChangeAspect="1" noChangeArrowheads="1"/>
          </p:cNvPicPr>
          <p:nvPr/>
        </p:nvPicPr>
        <p:blipFill>
          <a:blip r:embed="rId3" cstate="print">
            <a:extLst>
              <a:ext uri="{28A0092B-C50C-407E-A947-70E740481C1C}">
                <a14:useLocalDpi xmlns:a14="http://schemas.microsoft.com/office/drawing/2010/main" xmlns="" val="0"/>
              </a:ext>
            </a:extLst>
          </a:blip>
          <a:srcRect t="24329"/>
          <a:stretch>
            <a:fillRect/>
          </a:stretch>
        </p:blipFill>
        <p:spPr bwMode="auto">
          <a:xfrm>
            <a:off x="762000" y="1371600"/>
            <a:ext cx="530225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Text Box 3"/>
          <p:cNvSpPr txBox="1">
            <a:spLocks noChangeArrowheads="1"/>
          </p:cNvSpPr>
          <p:nvPr/>
        </p:nvSpPr>
        <p:spPr bwMode="auto">
          <a:xfrm>
            <a:off x="1304925" y="2725738"/>
            <a:ext cx="1057275" cy="266700"/>
          </a:xfrm>
          <a:prstGeom prst="rect">
            <a:avLst/>
          </a:prstGeom>
          <a:solidFill>
            <a:srgbClr val="FFFFFF">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a:ea typeface="Times New Roman" pitchFamily="18" charset="0"/>
                <a:cs typeface="Arial" charset="0"/>
              </a:rPr>
              <a:t>Project Site</a:t>
            </a:r>
            <a:endParaRPr lang="en-US">
              <a:latin typeface="Calibri" pitchFamily="34" charset="0"/>
              <a:ea typeface="Times New Roman" pitchFamily="18" charset="0"/>
              <a:cs typeface="Arial" charset="0"/>
            </a:endParaRPr>
          </a:p>
        </p:txBody>
      </p:sp>
      <p:cxnSp>
        <p:nvCxnSpPr>
          <p:cNvPr id="14343" name="AutoShape 2"/>
          <p:cNvCxnSpPr>
            <a:cxnSpLocks noChangeShapeType="1"/>
          </p:cNvCxnSpPr>
          <p:nvPr/>
        </p:nvCxnSpPr>
        <p:spPr bwMode="auto">
          <a:xfrm flipV="1">
            <a:off x="2295525" y="2525713"/>
            <a:ext cx="219075" cy="333375"/>
          </a:xfrm>
          <a:prstGeom prst="straightConnector1">
            <a:avLst/>
          </a:prstGeom>
          <a:noFill/>
          <a:ln w="34925">
            <a:solidFill>
              <a:srgbClr val="000000"/>
            </a:solidFill>
            <a:round/>
            <a:headEnd/>
            <a:tailEnd type="triangle" w="med" len="med"/>
          </a:ln>
          <a:extLst>
            <a:ext uri="{909E8E84-426E-40DD-AFC4-6F175D3DCCD1}">
              <a14:hiddenFill xmlns:a14="http://schemas.microsoft.com/office/drawing/2010/main" xmlns="">
                <a:noFill/>
              </a14:hiddenFill>
            </a:ext>
          </a:extLst>
        </p:spPr>
      </p:cxnSp>
      <p:sp>
        <p:nvSpPr>
          <p:cNvPr id="14345" name="Rectangle 6"/>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p>
        </p:txBody>
      </p:sp>
      <p:sp>
        <p:nvSpPr>
          <p:cNvPr id="10"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152400" y="914400"/>
            <a:ext cx="8610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rgbClr val="526D7E"/>
                </a:solidFill>
                <a:latin typeface="Garamond" pitchFamily="18" charset="0"/>
                <a:cs typeface="Times New Roman" pitchFamily="18" charset="0"/>
                <a:sym typeface="Webdings" pitchFamily="18" charset="2"/>
              </a:rPr>
              <a:t>Breakwater </a:t>
            </a:r>
            <a:r>
              <a:rPr lang="en-US" sz="2400" b="1" dirty="0">
                <a:solidFill>
                  <a:srgbClr val="526D7E"/>
                </a:solidFill>
                <a:latin typeface="Garamond" pitchFamily="18" charset="0"/>
                <a:cs typeface="Times New Roman" pitchFamily="18" charset="0"/>
                <a:sym typeface="Webdings" pitchFamily="18" charset="2"/>
              </a:rPr>
              <a:t>Technology and Alternatives</a:t>
            </a:r>
          </a:p>
        </p:txBody>
      </p:sp>
      <p:sp>
        <p:nvSpPr>
          <p:cNvPr id="16389" name="Text Box 5"/>
          <p:cNvSpPr txBox="1">
            <a:spLocks noChangeArrowheads="1"/>
          </p:cNvSpPr>
          <p:nvPr/>
        </p:nvSpPr>
        <p:spPr bwMode="auto">
          <a:xfrm>
            <a:off x="457200" y="1576388"/>
            <a:ext cx="4953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latin typeface="Garamond" pitchFamily="18" charset="0"/>
              </a:rPr>
              <a:t>Breakwater Types</a:t>
            </a:r>
          </a:p>
          <a:p>
            <a:pPr eaLnBrk="1" hangingPunct="1"/>
            <a:r>
              <a:rPr lang="en-US" sz="2000">
                <a:latin typeface="Garamond" pitchFamily="18" charset="0"/>
              </a:rPr>
              <a:t>for Typical Range of Wave Height &amp; Period</a:t>
            </a:r>
          </a:p>
        </p:txBody>
      </p:sp>
      <p:pic>
        <p:nvPicPr>
          <p:cNvPr id="16390" name="Picture 2"/>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a:off x="457200" y="2362200"/>
            <a:ext cx="5348288" cy="420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1" name="Rectangle 9"/>
          <p:cNvSpPr>
            <a:spLocks noChangeArrowheads="1"/>
          </p:cNvSpPr>
          <p:nvPr/>
        </p:nvSpPr>
        <p:spPr bwMode="auto">
          <a:xfrm>
            <a:off x="6019800" y="2667000"/>
            <a:ext cx="3124200"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a:latin typeface="Garamond" pitchFamily="18" charset="0"/>
              </a:rPr>
              <a:t>Typical Design Conditions:</a:t>
            </a:r>
          </a:p>
          <a:p>
            <a:endParaRPr lang="en-US" sz="1600" dirty="0">
              <a:latin typeface="Garamond" pitchFamily="18" charset="0"/>
            </a:endParaRPr>
          </a:p>
          <a:p>
            <a:r>
              <a:rPr lang="en-US" sz="1600" dirty="0">
                <a:latin typeface="Garamond" pitchFamily="18" charset="0"/>
              </a:rPr>
              <a:t>• Wave Loads and Currents</a:t>
            </a:r>
          </a:p>
          <a:p>
            <a:r>
              <a:rPr lang="en-US" sz="1600" dirty="0">
                <a:latin typeface="Garamond" pitchFamily="18" charset="0"/>
              </a:rPr>
              <a:t>• Poor Soils</a:t>
            </a:r>
          </a:p>
          <a:p>
            <a:r>
              <a:rPr lang="en-US" sz="1600" dirty="0">
                <a:latin typeface="Garamond" pitchFamily="18" charset="0"/>
              </a:rPr>
              <a:t>• Scour</a:t>
            </a:r>
          </a:p>
          <a:p>
            <a:r>
              <a:rPr lang="en-US" sz="1600" dirty="0">
                <a:latin typeface="Garamond" pitchFamily="18" charset="0"/>
              </a:rPr>
              <a:t>• Corrosion</a:t>
            </a:r>
          </a:p>
          <a:p>
            <a:r>
              <a:rPr lang="en-US" sz="1600" dirty="0">
                <a:latin typeface="Garamond" pitchFamily="18" charset="0"/>
              </a:rPr>
              <a:t>• Sensitive Ecosystems</a:t>
            </a:r>
          </a:p>
          <a:p>
            <a:r>
              <a:rPr lang="en-US" sz="1600" dirty="0">
                <a:latin typeface="Garamond" pitchFamily="18" charset="0"/>
              </a:rPr>
              <a:t>• High Tide Range</a:t>
            </a:r>
          </a:p>
          <a:p>
            <a:r>
              <a:rPr lang="en-US" sz="1600" dirty="0">
                <a:latin typeface="Garamond" pitchFamily="18" charset="0"/>
              </a:rPr>
              <a:t>• Ice</a:t>
            </a:r>
          </a:p>
          <a:p>
            <a:r>
              <a:rPr lang="en-US" sz="1600" dirty="0">
                <a:latin typeface="Garamond" pitchFamily="18" charset="0"/>
              </a:rPr>
              <a:t>• Earthquakes</a:t>
            </a:r>
          </a:p>
          <a:p>
            <a:r>
              <a:rPr lang="en-US" sz="1600" dirty="0">
                <a:latin typeface="Garamond" pitchFamily="18" charset="0"/>
              </a:rPr>
              <a:t>• Shoreline Erosion/Accretion</a:t>
            </a:r>
          </a:p>
        </p:txBody>
      </p:sp>
      <p:sp>
        <p:nvSpPr>
          <p:cNvPr id="8"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972070887"/>
              </p:ext>
            </p:extLst>
          </p:nvPr>
        </p:nvGraphicFramePr>
        <p:xfrm>
          <a:off x="304800" y="1556013"/>
          <a:ext cx="8534400" cy="5028914"/>
        </p:xfrm>
        <a:graphic>
          <a:graphicData uri="http://schemas.openxmlformats.org/drawingml/2006/table">
            <a:tbl>
              <a:tblPr firstRow="1" firstCol="1" bandRow="1">
                <a:tableStyleId>{5C22544A-7EE6-4342-B048-85BDC9FD1C3A}</a:tableStyleId>
              </a:tblPr>
              <a:tblGrid>
                <a:gridCol w="499752"/>
                <a:gridCol w="1633030"/>
                <a:gridCol w="991418"/>
                <a:gridCol w="1144636"/>
                <a:gridCol w="4265564"/>
              </a:tblGrid>
              <a:tr h="859767">
                <a:tc>
                  <a:txBody>
                    <a:bodyPr/>
                    <a:lstStyle/>
                    <a:p>
                      <a:pPr marL="0" marR="0" algn="ctr">
                        <a:spcBef>
                          <a:spcPts val="0"/>
                        </a:spcBef>
                        <a:spcAft>
                          <a:spcPts val="600"/>
                        </a:spcAft>
                      </a:pPr>
                      <a:endParaRPr lang="en-US" sz="1400" dirty="0">
                        <a:solidFill>
                          <a:srgbClr val="FFFFFF"/>
                        </a:solidFill>
                        <a:effectLst/>
                        <a:latin typeface="Garamond" pitchFamily="18" charset="0"/>
                        <a:ea typeface="MS Mincho"/>
                        <a:cs typeface="Times New Roman"/>
                      </a:endParaRPr>
                    </a:p>
                  </a:txBody>
                  <a:tcPr marL="68580" marR="68580" marT="0" marB="0" vert="vert27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600"/>
                        </a:spcAft>
                      </a:pPr>
                      <a:r>
                        <a:rPr lang="en-US" sz="1400" dirty="0">
                          <a:effectLst/>
                          <a:latin typeface="Garamond" pitchFamily="18" charset="0"/>
                        </a:rPr>
                        <a:t>Breakwater</a:t>
                      </a:r>
                    </a:p>
                    <a:p>
                      <a:pPr marL="0" marR="0" algn="ctr">
                        <a:spcBef>
                          <a:spcPts val="0"/>
                        </a:spcBef>
                        <a:spcAft>
                          <a:spcPts val="600"/>
                        </a:spcAft>
                      </a:pPr>
                      <a:r>
                        <a:rPr lang="en-US" sz="1400" dirty="0">
                          <a:effectLst/>
                          <a:latin typeface="Garamond" pitchFamily="18" charset="0"/>
                        </a:rPr>
                        <a:t>Alternative</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99"/>
                    </a:solidFill>
                  </a:tcPr>
                </a:tc>
                <a:tc>
                  <a:txBody>
                    <a:bodyPr/>
                    <a:lstStyle/>
                    <a:p>
                      <a:pPr marL="0" marR="0" algn="ctr">
                        <a:spcBef>
                          <a:spcPts val="0"/>
                        </a:spcBef>
                        <a:spcAft>
                          <a:spcPts val="600"/>
                        </a:spcAft>
                      </a:pPr>
                      <a:r>
                        <a:rPr lang="en-US" sz="1400" dirty="0">
                          <a:effectLst/>
                          <a:latin typeface="Garamond" pitchFamily="18" charset="0"/>
                        </a:rPr>
                        <a:t>Initial</a:t>
                      </a:r>
                    </a:p>
                    <a:p>
                      <a:pPr marL="0" marR="0" algn="ctr">
                        <a:spcBef>
                          <a:spcPts val="0"/>
                        </a:spcBef>
                        <a:spcAft>
                          <a:spcPts val="600"/>
                        </a:spcAft>
                      </a:pPr>
                      <a:r>
                        <a:rPr lang="en-US" sz="1400" dirty="0">
                          <a:effectLst/>
                          <a:latin typeface="Garamond" pitchFamily="18" charset="0"/>
                        </a:rPr>
                        <a:t>Cost</a:t>
                      </a:r>
                    </a:p>
                    <a:p>
                      <a:pPr marL="0" marR="0" algn="ctr">
                        <a:spcBef>
                          <a:spcPts val="0"/>
                        </a:spcBef>
                        <a:spcAft>
                          <a:spcPts val="600"/>
                        </a:spcAft>
                      </a:pPr>
                      <a:r>
                        <a:rPr lang="en-US" sz="1400" dirty="0">
                          <a:effectLst/>
                          <a:latin typeface="Garamond" pitchFamily="18" charset="0"/>
                        </a:rPr>
                        <a:t>($ million)</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c>
                  <a:txBody>
                    <a:bodyPr/>
                    <a:lstStyle/>
                    <a:p>
                      <a:pPr marL="0" marR="0" algn="ctr">
                        <a:spcBef>
                          <a:spcPts val="0"/>
                        </a:spcBef>
                        <a:spcAft>
                          <a:spcPts val="600"/>
                        </a:spcAft>
                      </a:pPr>
                      <a:r>
                        <a:rPr lang="en-US" sz="1400" dirty="0">
                          <a:effectLst/>
                          <a:latin typeface="Garamond" pitchFamily="18" charset="0"/>
                        </a:rPr>
                        <a:t>50 year</a:t>
                      </a:r>
                    </a:p>
                    <a:p>
                      <a:pPr marL="0" marR="0" algn="ctr">
                        <a:spcBef>
                          <a:spcPts val="0"/>
                        </a:spcBef>
                        <a:spcAft>
                          <a:spcPts val="600"/>
                        </a:spcAft>
                      </a:pPr>
                      <a:r>
                        <a:rPr lang="en-US" sz="1400" dirty="0">
                          <a:effectLst/>
                          <a:latin typeface="Garamond" pitchFamily="18" charset="0"/>
                        </a:rPr>
                        <a:t>Life-Cycle Cost</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c>
                  <a:txBody>
                    <a:bodyPr/>
                    <a:lstStyle/>
                    <a:p>
                      <a:pPr marL="0" marR="0" algn="ctr">
                        <a:spcBef>
                          <a:spcPts val="0"/>
                        </a:spcBef>
                        <a:spcAft>
                          <a:spcPts val="600"/>
                        </a:spcAft>
                      </a:pPr>
                      <a:r>
                        <a:rPr lang="en-US" sz="1400" dirty="0">
                          <a:effectLst/>
                          <a:latin typeface="Garamond" pitchFamily="18" charset="0"/>
                        </a:rPr>
                        <a:t>Comments</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r>
              <a:tr h="1738222">
                <a:tc>
                  <a:txBody>
                    <a:bodyPr/>
                    <a:lstStyle/>
                    <a:p>
                      <a:pPr marL="0" marR="0" algn="ctr">
                        <a:spcBef>
                          <a:spcPts val="0"/>
                        </a:spcBef>
                        <a:spcAft>
                          <a:spcPts val="600"/>
                        </a:spcAft>
                      </a:pPr>
                      <a:r>
                        <a:rPr lang="en-US" sz="1600" dirty="0">
                          <a:effectLst/>
                          <a:latin typeface="Garamond" pitchFamily="18" charset="0"/>
                        </a:rPr>
                        <a:t>1</a:t>
                      </a:r>
                      <a:endParaRPr lang="en-US" sz="16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c>
                  <a:txBody>
                    <a:bodyPr/>
                    <a:lstStyle/>
                    <a:p>
                      <a:pPr marL="0" marR="0">
                        <a:spcBef>
                          <a:spcPts val="0"/>
                        </a:spcBef>
                        <a:spcAft>
                          <a:spcPts val="600"/>
                        </a:spcAft>
                      </a:pPr>
                      <a:r>
                        <a:rPr lang="en-US" sz="1400" dirty="0">
                          <a:effectLst/>
                          <a:latin typeface="Garamond" pitchFamily="18" charset="0"/>
                        </a:rPr>
                        <a:t>Rubble-Mound (rock)</a:t>
                      </a:r>
                    </a:p>
                    <a:p>
                      <a:pPr marL="0" marR="0">
                        <a:spcBef>
                          <a:spcPts val="0"/>
                        </a:spcBef>
                        <a:spcAft>
                          <a:spcPts val="600"/>
                        </a:spcAft>
                      </a:pPr>
                      <a:r>
                        <a:rPr lang="en-US" sz="1400" dirty="0">
                          <a:effectLst/>
                          <a:latin typeface="Garamond" pitchFamily="18" charset="0"/>
                        </a:rPr>
                        <a:t>Breakwater</a:t>
                      </a:r>
                    </a:p>
                    <a:p>
                      <a:pPr marL="0" marR="0">
                        <a:spcBef>
                          <a:spcPts val="0"/>
                        </a:spcBef>
                        <a:spcAft>
                          <a:spcPts val="600"/>
                        </a:spcAft>
                      </a:pPr>
                      <a:r>
                        <a:rPr lang="en-US" sz="1400" dirty="0">
                          <a:effectLst/>
                          <a:latin typeface="Garamond" pitchFamily="18" charset="0"/>
                        </a:rPr>
                        <a:t>w/Wick Drains</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400" dirty="0">
                          <a:effectLst/>
                          <a:latin typeface="Garamond" pitchFamily="18" charset="0"/>
                        </a:rPr>
                        <a:t>$16.0 M</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400" dirty="0">
                          <a:effectLst/>
                          <a:latin typeface="Garamond" pitchFamily="18" charset="0"/>
                        </a:rPr>
                        <a:t>$16.6 M</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600"/>
                        </a:spcAft>
                      </a:pPr>
                      <a:r>
                        <a:rPr lang="en-US" sz="1400" dirty="0">
                          <a:effectLst/>
                          <a:latin typeface="Garamond" pitchFamily="18" charset="0"/>
                        </a:rPr>
                        <a:t>Wick drains spaced 3 feet on center are needed at an installation cost of approximately $1.5 million to allow the soft sediments to consolidate during a 215 day construction period.  The project cannot be feasibly constructed without wick drains.</a:t>
                      </a:r>
                    </a:p>
                    <a:p>
                      <a:pPr marL="0" marR="0">
                        <a:spcBef>
                          <a:spcPts val="0"/>
                        </a:spcBef>
                        <a:spcAft>
                          <a:spcPts val="600"/>
                        </a:spcAft>
                      </a:pPr>
                      <a:r>
                        <a:rPr lang="en-US" sz="1400" dirty="0">
                          <a:effectLst/>
                          <a:latin typeface="Garamond" pitchFamily="18" charset="0"/>
                        </a:rPr>
                        <a:t>Costs assume relatively expensive locally sourced rock.  Costs may be reduced by sourcing rock from outside </a:t>
                      </a:r>
                      <a:r>
                        <a:rPr lang="en-US" sz="1400" dirty="0" smtClean="0">
                          <a:effectLst/>
                          <a:latin typeface="Garamond" pitchFamily="18" charset="0"/>
                        </a:rPr>
                        <a:t/>
                      </a:r>
                      <a:br>
                        <a:rPr lang="en-US" sz="1400" dirty="0" smtClean="0">
                          <a:effectLst/>
                          <a:latin typeface="Garamond" pitchFamily="18" charset="0"/>
                        </a:rPr>
                      </a:br>
                      <a:r>
                        <a:rPr lang="en-US" sz="1400" dirty="0" smtClean="0">
                          <a:effectLst/>
                          <a:latin typeface="Garamond" pitchFamily="18" charset="0"/>
                        </a:rPr>
                        <a:t>SE </a:t>
                      </a:r>
                      <a:r>
                        <a:rPr lang="en-US" sz="1400" dirty="0">
                          <a:effectLst/>
                          <a:latin typeface="Garamond" pitchFamily="18" charset="0"/>
                        </a:rPr>
                        <a:t>Alaska.</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22385">
                <a:tc>
                  <a:txBody>
                    <a:bodyPr/>
                    <a:lstStyle/>
                    <a:p>
                      <a:pPr marL="0" marR="0" algn="ctr">
                        <a:spcBef>
                          <a:spcPts val="0"/>
                        </a:spcBef>
                        <a:spcAft>
                          <a:spcPts val="600"/>
                        </a:spcAft>
                      </a:pPr>
                      <a:r>
                        <a:rPr lang="en-US" sz="1600" dirty="0">
                          <a:effectLst/>
                          <a:latin typeface="Garamond" pitchFamily="18" charset="0"/>
                        </a:rPr>
                        <a:t>2</a:t>
                      </a:r>
                      <a:endParaRPr lang="en-US" sz="16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c>
                  <a:txBody>
                    <a:bodyPr/>
                    <a:lstStyle/>
                    <a:p>
                      <a:pPr marL="0" marR="0">
                        <a:spcBef>
                          <a:spcPts val="0"/>
                        </a:spcBef>
                        <a:spcAft>
                          <a:spcPts val="600"/>
                        </a:spcAft>
                      </a:pPr>
                      <a:r>
                        <a:rPr lang="en-US" sz="1400" dirty="0">
                          <a:effectLst/>
                          <a:latin typeface="Garamond" pitchFamily="18" charset="0"/>
                        </a:rPr>
                        <a:t>Partially Penetrating Wave Barrier</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400" dirty="0">
                          <a:effectLst/>
                          <a:latin typeface="Garamond" pitchFamily="18" charset="0"/>
                        </a:rPr>
                        <a:t>$7.8 M</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400" dirty="0">
                          <a:effectLst/>
                          <a:latin typeface="Garamond" pitchFamily="18" charset="0"/>
                        </a:rPr>
                        <a:t>$8.7 M</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spcBef>
                          <a:spcPts val="0"/>
                        </a:spcBef>
                        <a:spcAft>
                          <a:spcPts val="600"/>
                        </a:spcAft>
                      </a:pPr>
                      <a:r>
                        <a:rPr lang="en-US" sz="1400" dirty="0">
                          <a:effectLst/>
                          <a:latin typeface="Garamond" pitchFamily="18" charset="0"/>
                        </a:rPr>
                        <a:t>The least cost alternative, but with higher maintenance costs than a rubble-mound breakwater because of the need to maintain the corrosion protection system.</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710242">
                <a:tc>
                  <a:txBody>
                    <a:bodyPr/>
                    <a:lstStyle/>
                    <a:p>
                      <a:pPr marL="0" marR="0" algn="ctr">
                        <a:spcBef>
                          <a:spcPts val="0"/>
                        </a:spcBef>
                        <a:spcAft>
                          <a:spcPts val="600"/>
                        </a:spcAft>
                      </a:pPr>
                      <a:r>
                        <a:rPr lang="en-US" sz="1600" dirty="0" err="1">
                          <a:effectLst/>
                          <a:latin typeface="Garamond" pitchFamily="18" charset="0"/>
                        </a:rPr>
                        <a:t>3a</a:t>
                      </a:r>
                      <a:endParaRPr lang="en-US" sz="16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c>
                  <a:txBody>
                    <a:bodyPr/>
                    <a:lstStyle/>
                    <a:p>
                      <a:pPr marL="0" marR="0">
                        <a:spcBef>
                          <a:spcPts val="0"/>
                        </a:spcBef>
                        <a:spcAft>
                          <a:spcPts val="600"/>
                        </a:spcAft>
                      </a:pPr>
                      <a:r>
                        <a:rPr lang="en-US" sz="1400" dirty="0">
                          <a:effectLst/>
                          <a:latin typeface="Garamond" pitchFamily="18" charset="0"/>
                        </a:rPr>
                        <a:t>Floating Breakwater</a:t>
                      </a:r>
                    </a:p>
                    <a:p>
                      <a:pPr marL="0" marR="0">
                        <a:spcBef>
                          <a:spcPts val="0"/>
                        </a:spcBef>
                        <a:spcAft>
                          <a:spcPts val="600"/>
                        </a:spcAft>
                      </a:pPr>
                      <a:r>
                        <a:rPr lang="en-US" sz="1400" dirty="0">
                          <a:effectLst/>
                          <a:latin typeface="Garamond" pitchFamily="18" charset="0"/>
                        </a:rPr>
                        <a:t>(Chains/Anchors)</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400">
                          <a:effectLst/>
                          <a:latin typeface="Garamond" pitchFamily="18" charset="0"/>
                        </a:rPr>
                        <a:t>$11.5 M</a:t>
                      </a:r>
                      <a:endParaRPr lang="en-US" sz="140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400" dirty="0">
                          <a:effectLst/>
                          <a:latin typeface="Garamond" pitchFamily="18" charset="0"/>
                        </a:rPr>
                        <a:t>$12.6 M</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600"/>
                        </a:spcAft>
                      </a:pPr>
                      <a:r>
                        <a:rPr lang="en-US" sz="1400" dirty="0">
                          <a:effectLst/>
                          <a:latin typeface="Garamond" pitchFamily="18" charset="0"/>
                        </a:rPr>
                        <a:t>A floating breakwater can also provide moorage for vessels, but has the least wave protection, and highest maintenance costs and risk.</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22385">
                <a:tc>
                  <a:txBody>
                    <a:bodyPr/>
                    <a:lstStyle/>
                    <a:p>
                      <a:pPr marL="0" marR="0" algn="ctr">
                        <a:spcBef>
                          <a:spcPts val="0"/>
                        </a:spcBef>
                        <a:spcAft>
                          <a:spcPts val="600"/>
                        </a:spcAft>
                      </a:pPr>
                      <a:r>
                        <a:rPr lang="en-US" sz="1600" dirty="0" err="1">
                          <a:effectLst/>
                          <a:latin typeface="Garamond" pitchFamily="18" charset="0"/>
                        </a:rPr>
                        <a:t>3b</a:t>
                      </a:r>
                      <a:endParaRPr lang="en-US" sz="16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c>
                  <a:txBody>
                    <a:bodyPr/>
                    <a:lstStyle/>
                    <a:p>
                      <a:pPr marL="0" marR="0">
                        <a:spcBef>
                          <a:spcPts val="0"/>
                        </a:spcBef>
                        <a:spcAft>
                          <a:spcPts val="600"/>
                        </a:spcAft>
                      </a:pPr>
                      <a:r>
                        <a:rPr lang="en-US" sz="1400" dirty="0">
                          <a:effectLst/>
                          <a:latin typeface="Garamond" pitchFamily="18" charset="0"/>
                        </a:rPr>
                        <a:t>Floating Breakwater</a:t>
                      </a:r>
                    </a:p>
                    <a:p>
                      <a:pPr marL="0" marR="0">
                        <a:spcBef>
                          <a:spcPts val="0"/>
                        </a:spcBef>
                        <a:spcAft>
                          <a:spcPts val="600"/>
                        </a:spcAft>
                      </a:pPr>
                      <a:r>
                        <a:rPr lang="en-US" sz="1400" dirty="0">
                          <a:effectLst/>
                          <a:latin typeface="Garamond" pitchFamily="18" charset="0"/>
                        </a:rPr>
                        <a:t>(Piles)</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400" dirty="0">
                          <a:effectLst/>
                          <a:latin typeface="Garamond" pitchFamily="18" charset="0"/>
                        </a:rPr>
                        <a:t>$11.9 M</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400" dirty="0">
                          <a:effectLst/>
                          <a:latin typeface="Garamond" pitchFamily="18" charset="0"/>
                        </a:rPr>
                        <a:t>$13.3 M</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spcBef>
                          <a:spcPts val="0"/>
                        </a:spcBef>
                        <a:spcAft>
                          <a:spcPts val="600"/>
                        </a:spcAft>
                      </a:pPr>
                      <a:r>
                        <a:rPr lang="en-US" sz="1400" dirty="0">
                          <a:effectLst/>
                          <a:latin typeface="Garamond" pitchFamily="18" charset="0"/>
                        </a:rPr>
                        <a:t>A floating breakwater moored with pile clusters provides better wave protection than a breakwater moored with anchors and chains, but with higher load concentrations and risk. </a:t>
                      </a:r>
                      <a:endParaRPr lang="en-US" sz="1400" dirty="0">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5" name="Text Box 3"/>
          <p:cNvSpPr txBox="1">
            <a:spLocks noChangeArrowheads="1"/>
          </p:cNvSpPr>
          <p:nvPr/>
        </p:nvSpPr>
        <p:spPr bwMode="auto">
          <a:xfrm>
            <a:off x="152400" y="914400"/>
            <a:ext cx="8610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rgbClr val="526D7E"/>
                </a:solidFill>
                <a:latin typeface="Garamond" pitchFamily="18" charset="0"/>
                <a:cs typeface="Times New Roman" pitchFamily="18" charset="0"/>
                <a:sym typeface="Webdings" pitchFamily="18" charset="2"/>
              </a:rPr>
              <a:t>Summary and Recommendations</a:t>
            </a:r>
            <a:endParaRPr lang="en-US" sz="2400" b="1" dirty="0">
              <a:solidFill>
                <a:srgbClr val="526D7E"/>
              </a:solidFill>
              <a:latin typeface="Garamond" pitchFamily="18" charset="0"/>
              <a:cs typeface="Times New Roman" pitchFamily="18" charset="0"/>
              <a:sym typeface="Webdings" pitchFamily="18" charset="2"/>
            </a:endParaRPr>
          </a:p>
        </p:txBody>
      </p:sp>
      <p:sp>
        <p:nvSpPr>
          <p:cNvPr id="6"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spTree>
    <p:extLst>
      <p:ext uri="{BB962C8B-B14F-4D97-AF65-F5344CB8AC3E}">
        <p14:creationId xmlns:p14="http://schemas.microsoft.com/office/powerpoint/2010/main" xmlns="" val="29550560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52400" y="914400"/>
            <a:ext cx="8610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rgbClr val="526D7E"/>
                </a:solidFill>
                <a:latin typeface="Garamond" pitchFamily="18" charset="0"/>
                <a:cs typeface="Times New Roman" pitchFamily="18" charset="0"/>
                <a:sym typeface="Webdings" pitchFamily="18" charset="2"/>
              </a:rPr>
              <a:t>CGWAVE Animation – SE Waves</a:t>
            </a:r>
            <a:endParaRPr lang="en-US" sz="2400" b="1" dirty="0">
              <a:solidFill>
                <a:srgbClr val="526D7E"/>
              </a:solidFill>
              <a:latin typeface="Garamond" pitchFamily="18" charset="0"/>
              <a:cs typeface="Times New Roman" pitchFamily="18" charset="0"/>
              <a:sym typeface="Webdings" pitchFamily="18" charset="2"/>
            </a:endParaRPr>
          </a:p>
        </p:txBody>
      </p:sp>
      <p:sp>
        <p:nvSpPr>
          <p:cNvPr id="6"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pic>
        <p:nvPicPr>
          <p:cNvPr id="2" name="Portage Cove.mov">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66950" y="1600200"/>
            <a:ext cx="8848450" cy="4941398"/>
          </a:xfrm>
          <a:prstGeom prst="rect">
            <a:avLst/>
          </a:prstGeom>
        </p:spPr>
      </p:pic>
    </p:spTree>
    <p:extLst>
      <p:ext uri="{BB962C8B-B14F-4D97-AF65-F5344CB8AC3E}">
        <p14:creationId xmlns:p14="http://schemas.microsoft.com/office/powerpoint/2010/main" xmlns="" val="3376522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repeatCount="indefinite"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38226"/>
            <a:ext cx="9153525" cy="22388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print">
            <a:extLst>
              <a:ext uri="{BEBA8EAE-BF5A-486C-A8C5-ECC9F3942E4B}">
                <a14:imgProps xmlns:a14="http://schemas.microsoft.com/office/drawing/2010/main" xmlns="">
                  <a14:imgLayer r:embed="rId4">
                    <a14:imgEffect>
                      <a14:brightnessContrast bright="20000"/>
                    </a14:imgEffect>
                  </a14:imgLayer>
                </a14:imgProps>
              </a:ext>
              <a:ext uri="{28A0092B-C50C-407E-A947-70E740481C1C}">
                <a14:useLocalDpi xmlns:a14="http://schemas.microsoft.com/office/drawing/2010/main" xmlns="" val="0"/>
              </a:ext>
            </a:extLst>
          </a:blip>
          <a:srcRect l="711" t="13345" r="1323"/>
          <a:stretch/>
        </p:blipFill>
        <p:spPr>
          <a:xfrm>
            <a:off x="9525" y="0"/>
            <a:ext cx="9144000" cy="4638226"/>
          </a:xfrm>
          <a:prstGeom prst="rect">
            <a:avLst/>
          </a:prstGeom>
          <a:noFill/>
          <a:ln>
            <a:noFill/>
          </a:ln>
        </p:spPr>
      </p:pic>
      <p:pic>
        <p:nvPicPr>
          <p:cNvPr id="35843" name="Picture 4" descr="Logo%20color%20small.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791423" y="4800306"/>
            <a:ext cx="971236" cy="971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6" name="Rectangle 47"/>
          <p:cNvSpPr>
            <a:spLocks noChangeArrowheads="1"/>
          </p:cNvSpPr>
          <p:nvPr/>
        </p:nvSpPr>
        <p:spPr bwMode="auto">
          <a:xfrm>
            <a:off x="0" y="4267200"/>
            <a:ext cx="9144000" cy="388296"/>
          </a:xfrm>
          <a:prstGeom prst="rect">
            <a:avLst/>
          </a:prstGeom>
          <a:solidFill>
            <a:srgbClr val="79909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47" name="Rectangle 2"/>
          <p:cNvSpPr>
            <a:spLocks noChangeArrowheads="1"/>
          </p:cNvSpPr>
          <p:nvPr/>
        </p:nvSpPr>
        <p:spPr bwMode="auto">
          <a:xfrm>
            <a:off x="482600" y="4742870"/>
            <a:ext cx="3810000" cy="1972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p>
            <a:pPr marL="342900" indent="-342900">
              <a:lnSpc>
                <a:spcPct val="90000"/>
              </a:lnSpc>
              <a:spcBef>
                <a:spcPct val="20000"/>
              </a:spcBef>
              <a:buClr>
                <a:schemeClr val="folHlink"/>
              </a:buClr>
              <a:buSzPct val="90000"/>
              <a:buFont typeface="Wingdings" pitchFamily="2" charset="2"/>
              <a:buNone/>
            </a:pPr>
            <a:r>
              <a:rPr lang="en-US" sz="1600" b="1" dirty="0">
                <a:solidFill>
                  <a:srgbClr val="526D7E"/>
                </a:solidFill>
                <a:latin typeface="Garamond" pitchFamily="18" charset="0"/>
              </a:rPr>
              <a:t>PND Engineers, Inc.</a:t>
            </a:r>
          </a:p>
          <a:p>
            <a:pPr marL="342900" indent="-342900">
              <a:lnSpc>
                <a:spcPct val="90000"/>
              </a:lnSpc>
              <a:spcBef>
                <a:spcPct val="20000"/>
              </a:spcBef>
              <a:buClr>
                <a:schemeClr val="folHlink"/>
              </a:buClr>
              <a:buSzPct val="90000"/>
              <a:buFont typeface="Wingdings" pitchFamily="2" charset="2"/>
              <a:buNone/>
            </a:pPr>
            <a:endParaRPr lang="en-US" sz="1400" b="1" dirty="0">
              <a:solidFill>
                <a:srgbClr val="000000"/>
              </a:solidFill>
              <a:latin typeface="Garamond" pitchFamily="18" charset="0"/>
            </a:endParaRPr>
          </a:p>
          <a:p>
            <a:pPr marL="342900" indent="-342900">
              <a:lnSpc>
                <a:spcPct val="90000"/>
              </a:lnSpc>
              <a:spcBef>
                <a:spcPct val="20000"/>
              </a:spcBef>
              <a:buClr>
                <a:schemeClr val="folHlink"/>
              </a:buClr>
              <a:buSzPct val="90000"/>
              <a:buFont typeface="Wingdings" pitchFamily="2" charset="2"/>
              <a:buNone/>
            </a:pPr>
            <a:r>
              <a:rPr lang="en-US" sz="1400" b="1" dirty="0">
                <a:solidFill>
                  <a:srgbClr val="000000"/>
                </a:solidFill>
                <a:latin typeface="Garamond" pitchFamily="18" charset="0"/>
              </a:rPr>
              <a:t>9360 Glacier Highway, Suite 100 </a:t>
            </a:r>
          </a:p>
          <a:p>
            <a:pPr marL="342900" indent="-342900">
              <a:lnSpc>
                <a:spcPct val="90000"/>
              </a:lnSpc>
              <a:spcBef>
                <a:spcPct val="20000"/>
              </a:spcBef>
              <a:buClr>
                <a:schemeClr val="folHlink"/>
              </a:buClr>
              <a:buSzPct val="90000"/>
              <a:buFont typeface="Wingdings" pitchFamily="2" charset="2"/>
              <a:buNone/>
            </a:pPr>
            <a:r>
              <a:rPr lang="en-US" sz="1400" b="1" dirty="0">
                <a:solidFill>
                  <a:srgbClr val="000000"/>
                </a:solidFill>
                <a:latin typeface="Garamond" pitchFamily="18" charset="0"/>
              </a:rPr>
              <a:t>Juneau, Alaska 99801</a:t>
            </a:r>
          </a:p>
          <a:p>
            <a:pPr marL="342900" indent="-342900">
              <a:lnSpc>
                <a:spcPct val="90000"/>
              </a:lnSpc>
              <a:spcBef>
                <a:spcPct val="20000"/>
              </a:spcBef>
              <a:buClr>
                <a:schemeClr val="folHlink"/>
              </a:buClr>
              <a:buSzPct val="90000"/>
            </a:pPr>
            <a:r>
              <a:rPr lang="en-US" sz="1400" b="1" dirty="0">
                <a:solidFill>
                  <a:srgbClr val="000000"/>
                </a:solidFill>
                <a:latin typeface="Garamond" pitchFamily="18" charset="0"/>
              </a:rPr>
              <a:t>Phone: 907.586.2093 </a:t>
            </a:r>
          </a:p>
          <a:p>
            <a:pPr marL="342900" indent="-342900">
              <a:lnSpc>
                <a:spcPct val="90000"/>
              </a:lnSpc>
              <a:spcBef>
                <a:spcPct val="20000"/>
              </a:spcBef>
              <a:buClr>
                <a:schemeClr val="folHlink"/>
              </a:buClr>
              <a:buSzPct val="90000"/>
              <a:buFont typeface="Wingdings" pitchFamily="2" charset="2"/>
              <a:buNone/>
            </a:pPr>
            <a:endParaRPr lang="en-US" sz="1400" b="1" dirty="0">
              <a:solidFill>
                <a:srgbClr val="000000"/>
              </a:solidFill>
              <a:latin typeface="Garamond" pitchFamily="18" charset="0"/>
            </a:endParaRPr>
          </a:p>
          <a:p>
            <a:pPr marL="342900" indent="-342900">
              <a:lnSpc>
                <a:spcPct val="90000"/>
              </a:lnSpc>
              <a:spcBef>
                <a:spcPct val="20000"/>
              </a:spcBef>
              <a:buClr>
                <a:schemeClr val="folHlink"/>
              </a:buClr>
              <a:buSzPct val="90000"/>
              <a:buFont typeface="Wingdings" pitchFamily="2" charset="2"/>
              <a:buNone/>
            </a:pPr>
            <a:r>
              <a:rPr lang="en-US" sz="1400" b="1" dirty="0">
                <a:solidFill>
                  <a:srgbClr val="000000"/>
                </a:solidFill>
                <a:latin typeface="Garamond" pitchFamily="18" charset="0"/>
              </a:rPr>
              <a:t>Dick Somerville, P.E.</a:t>
            </a:r>
          </a:p>
          <a:p>
            <a:pPr marL="342900" indent="-342900">
              <a:lnSpc>
                <a:spcPct val="90000"/>
              </a:lnSpc>
              <a:spcBef>
                <a:spcPct val="20000"/>
              </a:spcBef>
              <a:buClr>
                <a:schemeClr val="folHlink"/>
              </a:buClr>
              <a:buSzPct val="90000"/>
              <a:buFont typeface="Wingdings" pitchFamily="2" charset="2"/>
              <a:buNone/>
            </a:pPr>
            <a:r>
              <a:rPr lang="en-US" sz="1400" b="1" dirty="0">
                <a:solidFill>
                  <a:srgbClr val="000000"/>
                </a:solidFill>
                <a:latin typeface="Garamond" pitchFamily="18" charset="0"/>
              </a:rPr>
              <a:t>e-mail: dsomerville@pndengineers.com</a:t>
            </a:r>
          </a:p>
        </p:txBody>
      </p:sp>
      <p:sp>
        <p:nvSpPr>
          <p:cNvPr id="35848" name="Text Box 3"/>
          <p:cNvSpPr txBox="1">
            <a:spLocks noChangeArrowheads="1"/>
          </p:cNvSpPr>
          <p:nvPr/>
        </p:nvSpPr>
        <p:spPr bwMode="auto">
          <a:xfrm>
            <a:off x="388257" y="4201180"/>
            <a:ext cx="27178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a:solidFill>
                  <a:schemeClr val="bg1"/>
                </a:solidFill>
                <a:latin typeface="Garamond" pitchFamily="18" charset="0"/>
                <a:cs typeface="Times New Roman" pitchFamily="18" charset="0"/>
                <a:sym typeface="Webdings" pitchFamily="18" charset="2"/>
              </a:rPr>
              <a:t>CONTACT</a:t>
            </a:r>
          </a:p>
        </p:txBody>
      </p:sp>
      <p:sp>
        <p:nvSpPr>
          <p:cNvPr id="10" name="Rectangle 2"/>
          <p:cNvSpPr>
            <a:spLocks noChangeArrowheads="1"/>
          </p:cNvSpPr>
          <p:nvPr/>
        </p:nvSpPr>
        <p:spPr bwMode="auto">
          <a:xfrm>
            <a:off x="4232163" y="4638226"/>
            <a:ext cx="3962400" cy="2182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p>
            <a:pPr marL="342900" indent="-342900">
              <a:lnSpc>
                <a:spcPct val="90000"/>
              </a:lnSpc>
              <a:spcBef>
                <a:spcPct val="20000"/>
              </a:spcBef>
              <a:buClr>
                <a:schemeClr val="folHlink"/>
              </a:buClr>
              <a:buSzPct val="90000"/>
              <a:buFont typeface="Wingdings" pitchFamily="2" charset="2"/>
              <a:buNone/>
            </a:pPr>
            <a:r>
              <a:rPr lang="en-US" sz="1400" b="1" dirty="0" smtClean="0">
                <a:solidFill>
                  <a:srgbClr val="000000"/>
                </a:solidFill>
                <a:latin typeface="Garamond" pitchFamily="18" charset="0"/>
              </a:rPr>
              <a:t>1736 Fourth Avenue S, Suite A </a:t>
            </a:r>
            <a:endParaRPr lang="en-US" sz="1400" b="1" dirty="0">
              <a:solidFill>
                <a:srgbClr val="000000"/>
              </a:solidFill>
              <a:latin typeface="Garamond" pitchFamily="18" charset="0"/>
            </a:endParaRPr>
          </a:p>
          <a:p>
            <a:pPr marL="342900" indent="-342900">
              <a:lnSpc>
                <a:spcPct val="90000"/>
              </a:lnSpc>
              <a:spcBef>
                <a:spcPct val="20000"/>
              </a:spcBef>
              <a:buClr>
                <a:schemeClr val="folHlink"/>
              </a:buClr>
              <a:buSzPct val="90000"/>
              <a:buFont typeface="Wingdings" pitchFamily="2" charset="2"/>
              <a:buNone/>
            </a:pPr>
            <a:r>
              <a:rPr lang="en-US" sz="1400" b="1" dirty="0" smtClean="0">
                <a:solidFill>
                  <a:srgbClr val="000000"/>
                </a:solidFill>
                <a:latin typeface="Garamond" pitchFamily="18" charset="0"/>
              </a:rPr>
              <a:t>Seattle, Washington 98134</a:t>
            </a:r>
            <a:endParaRPr lang="en-US" sz="1400" b="1" dirty="0">
              <a:solidFill>
                <a:srgbClr val="000000"/>
              </a:solidFill>
              <a:latin typeface="Garamond" pitchFamily="18" charset="0"/>
            </a:endParaRPr>
          </a:p>
          <a:p>
            <a:pPr marL="342900" indent="-342900">
              <a:lnSpc>
                <a:spcPct val="90000"/>
              </a:lnSpc>
              <a:spcBef>
                <a:spcPct val="20000"/>
              </a:spcBef>
              <a:buClr>
                <a:schemeClr val="folHlink"/>
              </a:buClr>
              <a:buSzPct val="90000"/>
            </a:pPr>
            <a:r>
              <a:rPr lang="en-US" sz="1400" b="1" dirty="0">
                <a:solidFill>
                  <a:srgbClr val="000000"/>
                </a:solidFill>
                <a:latin typeface="Garamond" pitchFamily="18" charset="0"/>
              </a:rPr>
              <a:t>Phone: </a:t>
            </a:r>
            <a:r>
              <a:rPr lang="en-US" sz="1400" b="1" dirty="0" smtClean="0">
                <a:solidFill>
                  <a:srgbClr val="000000"/>
                </a:solidFill>
                <a:latin typeface="Garamond" pitchFamily="18" charset="0"/>
              </a:rPr>
              <a:t>206.624.1387 </a:t>
            </a:r>
            <a:endParaRPr lang="en-US" sz="1400" b="1" dirty="0">
              <a:solidFill>
                <a:srgbClr val="000000"/>
              </a:solidFill>
              <a:latin typeface="Garamond" pitchFamily="18" charset="0"/>
            </a:endParaRPr>
          </a:p>
          <a:p>
            <a:pPr marL="342900" indent="-342900">
              <a:lnSpc>
                <a:spcPct val="90000"/>
              </a:lnSpc>
              <a:spcBef>
                <a:spcPct val="20000"/>
              </a:spcBef>
              <a:buClr>
                <a:schemeClr val="folHlink"/>
              </a:buClr>
              <a:buSzPct val="90000"/>
              <a:buFont typeface="Wingdings" pitchFamily="2" charset="2"/>
              <a:buNone/>
            </a:pPr>
            <a:endParaRPr lang="en-US" sz="1400" b="1" dirty="0">
              <a:solidFill>
                <a:srgbClr val="000000"/>
              </a:solidFill>
              <a:latin typeface="Garamond" pitchFamily="18" charset="0"/>
            </a:endParaRPr>
          </a:p>
          <a:p>
            <a:pPr marL="342900" indent="-342900">
              <a:lnSpc>
                <a:spcPct val="90000"/>
              </a:lnSpc>
              <a:spcBef>
                <a:spcPct val="20000"/>
              </a:spcBef>
              <a:buClr>
                <a:schemeClr val="folHlink"/>
              </a:buClr>
              <a:buSzPct val="90000"/>
              <a:buFont typeface="Wingdings" pitchFamily="2" charset="2"/>
              <a:buNone/>
            </a:pPr>
            <a:r>
              <a:rPr lang="en-US" sz="1400" b="1" dirty="0" smtClean="0">
                <a:solidFill>
                  <a:srgbClr val="000000"/>
                </a:solidFill>
                <a:latin typeface="Garamond" pitchFamily="18" charset="0"/>
              </a:rPr>
              <a:t>Mike Hartley, P.E.</a:t>
            </a:r>
            <a:endParaRPr lang="en-US" sz="1400" b="1" dirty="0">
              <a:solidFill>
                <a:srgbClr val="000000"/>
              </a:solidFill>
              <a:latin typeface="Garamond" pitchFamily="18" charset="0"/>
            </a:endParaRPr>
          </a:p>
          <a:p>
            <a:pPr marL="342900" indent="-342900">
              <a:lnSpc>
                <a:spcPct val="90000"/>
              </a:lnSpc>
              <a:spcBef>
                <a:spcPct val="20000"/>
              </a:spcBef>
              <a:buClr>
                <a:schemeClr val="folHlink"/>
              </a:buClr>
              <a:buSzPct val="90000"/>
              <a:buFont typeface="Wingdings" pitchFamily="2" charset="2"/>
              <a:buNone/>
            </a:pPr>
            <a:r>
              <a:rPr lang="en-US" sz="1400" b="1" dirty="0">
                <a:solidFill>
                  <a:srgbClr val="000000"/>
                </a:solidFill>
                <a:latin typeface="Garamond" pitchFamily="18" charset="0"/>
              </a:rPr>
              <a:t>e-mail: </a:t>
            </a:r>
            <a:r>
              <a:rPr lang="en-US" sz="1400" b="1" dirty="0" smtClean="0">
                <a:solidFill>
                  <a:srgbClr val="000000"/>
                </a:solidFill>
                <a:latin typeface="Garamond" pitchFamily="18" charset="0"/>
              </a:rPr>
              <a:t>mhartley@pndengineers.com</a:t>
            </a:r>
          </a:p>
          <a:p>
            <a:pPr marL="342900" indent="-342900">
              <a:lnSpc>
                <a:spcPct val="90000"/>
              </a:lnSpc>
              <a:spcBef>
                <a:spcPct val="20000"/>
              </a:spcBef>
              <a:buClr>
                <a:schemeClr val="folHlink"/>
              </a:buClr>
              <a:buSzPct val="90000"/>
              <a:buFont typeface="Wingdings" pitchFamily="2" charset="2"/>
              <a:buNone/>
            </a:pPr>
            <a:endParaRPr lang="en-US" sz="1400" b="1" dirty="0">
              <a:solidFill>
                <a:srgbClr val="000000"/>
              </a:solidFill>
              <a:latin typeface="Garamond" pitchFamily="18" charset="0"/>
            </a:endParaRPr>
          </a:p>
          <a:p>
            <a:pPr marL="342900" indent="-342900">
              <a:lnSpc>
                <a:spcPct val="90000"/>
              </a:lnSpc>
              <a:spcBef>
                <a:spcPct val="20000"/>
              </a:spcBef>
              <a:buClr>
                <a:schemeClr val="folHlink"/>
              </a:buClr>
              <a:buSzPct val="90000"/>
              <a:buFont typeface="Wingdings" pitchFamily="2" charset="2"/>
              <a:buNone/>
            </a:pPr>
            <a:r>
              <a:rPr lang="en-US" sz="1400" b="1" dirty="0" smtClean="0">
                <a:solidFill>
                  <a:srgbClr val="000000"/>
                </a:solidFill>
                <a:latin typeface="Garamond" pitchFamily="18" charset="0"/>
              </a:rPr>
              <a:t>Nels Sultan, Ph.D., P.E.</a:t>
            </a:r>
          </a:p>
          <a:p>
            <a:pPr marL="342900" indent="-342900">
              <a:lnSpc>
                <a:spcPct val="90000"/>
              </a:lnSpc>
              <a:spcBef>
                <a:spcPct val="20000"/>
              </a:spcBef>
              <a:buClr>
                <a:schemeClr val="folHlink"/>
              </a:buClr>
              <a:buSzPct val="90000"/>
              <a:buFont typeface="Wingdings" pitchFamily="2" charset="2"/>
              <a:buNone/>
            </a:pPr>
            <a:r>
              <a:rPr lang="en-US" sz="1400" b="1" dirty="0" smtClean="0">
                <a:solidFill>
                  <a:srgbClr val="000000"/>
                </a:solidFill>
                <a:latin typeface="Garamond" pitchFamily="18" charset="0"/>
              </a:rPr>
              <a:t>e-mail: nsultan@pndengineers.com</a:t>
            </a:r>
            <a:endParaRPr lang="en-US" sz="1400" b="1" dirty="0">
              <a:solidFill>
                <a:srgbClr val="000000"/>
              </a:solidFill>
              <a:latin typeface="Garamond" pitchFamily="18" charset="0"/>
            </a:endParaRPr>
          </a:p>
        </p:txBody>
      </p:sp>
      <p:pic>
        <p:nvPicPr>
          <p:cNvPr id="17411" name="Picture 3" descr="O:\Logos\PND Logos\PND logo - transparent - darker.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96200" y="6123934"/>
            <a:ext cx="1161683" cy="53372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33919"/>
            <a:ext cx="9144000" cy="60131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sp>
        <p:nvSpPr>
          <p:cNvPr id="9" name="Text Box 3"/>
          <p:cNvSpPr txBox="1">
            <a:spLocks noChangeArrowheads="1"/>
          </p:cNvSpPr>
          <p:nvPr/>
        </p:nvSpPr>
        <p:spPr bwMode="auto">
          <a:xfrm>
            <a:off x="914400" y="914400"/>
            <a:ext cx="3810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dirty="0" smtClean="0">
                <a:solidFill>
                  <a:schemeClr val="bg1"/>
                </a:solidFill>
                <a:latin typeface="Garamond" pitchFamily="18" charset="0"/>
                <a:cs typeface="Times New Roman" pitchFamily="18" charset="0"/>
                <a:sym typeface="Webdings" pitchFamily="18" charset="2"/>
              </a:rPr>
              <a:t>Alternative 1 – Rubble-Mound Breakwater</a:t>
            </a:r>
            <a:endParaRPr lang="en-US" sz="1600" b="1" dirty="0">
              <a:solidFill>
                <a:schemeClr val="bg1"/>
              </a:solidFill>
              <a:latin typeface="Garamond" pitchFamily="18" charset="0"/>
              <a:cs typeface="Times New Roman" pitchFamily="18" charset="0"/>
              <a:sym typeface="Webdings" pitchFamily="18" charset="2"/>
            </a:endParaRPr>
          </a:p>
        </p:txBody>
      </p:sp>
    </p:spTree>
    <p:extLst>
      <p:ext uri="{BB962C8B-B14F-4D97-AF65-F5344CB8AC3E}">
        <p14:creationId xmlns:p14="http://schemas.microsoft.com/office/powerpoint/2010/main" xmlns="" val="3554263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graphicFrame>
        <p:nvGraphicFramePr>
          <p:cNvPr id="5" name="Table 4"/>
          <p:cNvGraphicFramePr>
            <a:graphicFrameLocks noGrp="1"/>
          </p:cNvGraphicFramePr>
          <p:nvPr>
            <p:extLst>
              <p:ext uri="{D42A27DB-BD31-4B8C-83A1-F6EECF244321}">
                <p14:modId xmlns:p14="http://schemas.microsoft.com/office/powerpoint/2010/main" xmlns="" val="3690205952"/>
              </p:ext>
            </p:extLst>
          </p:nvPr>
        </p:nvGraphicFramePr>
        <p:xfrm>
          <a:off x="495300" y="2362200"/>
          <a:ext cx="8153400" cy="3024981"/>
        </p:xfrm>
        <a:graphic>
          <a:graphicData uri="http://schemas.openxmlformats.org/drawingml/2006/table">
            <a:tbl>
              <a:tblPr firstRow="1" firstCol="1" bandRow="1">
                <a:tableStyleId>{5C22544A-7EE6-4342-B048-85BDC9FD1C3A}</a:tableStyleId>
              </a:tblPr>
              <a:tblGrid>
                <a:gridCol w="4117152"/>
                <a:gridCol w="4036248"/>
              </a:tblGrid>
              <a:tr h="464661">
                <a:tc>
                  <a:txBody>
                    <a:bodyPr/>
                    <a:lstStyle/>
                    <a:p>
                      <a:pPr marL="0" marR="0" algn="ctr">
                        <a:spcBef>
                          <a:spcPts val="0"/>
                        </a:spcBef>
                        <a:spcAft>
                          <a:spcPts val="0"/>
                        </a:spcAft>
                      </a:pPr>
                      <a:r>
                        <a:rPr lang="en-US" sz="1800" u="sng" dirty="0">
                          <a:solidFill>
                            <a:schemeClr val="bg1"/>
                          </a:solidFill>
                          <a:effectLst/>
                          <a:latin typeface="Garamond" pitchFamily="18" charset="0"/>
                        </a:rPr>
                        <a:t>Pros</a:t>
                      </a:r>
                      <a:r>
                        <a:rPr lang="en-US" sz="1800" dirty="0">
                          <a:solidFill>
                            <a:schemeClr val="bg1"/>
                          </a:solidFill>
                          <a:effectLst/>
                          <a:latin typeface="Garamond" pitchFamily="18" charset="0"/>
                        </a:rPr>
                        <a:t>:</a:t>
                      </a:r>
                      <a:endParaRPr lang="en-US" sz="1800" dirty="0">
                        <a:solidFill>
                          <a:schemeClr val="bg1"/>
                        </a:solidFill>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c>
                  <a:txBody>
                    <a:bodyPr/>
                    <a:lstStyle/>
                    <a:p>
                      <a:pPr marL="0" marR="0" algn="ctr">
                        <a:spcBef>
                          <a:spcPts val="0"/>
                        </a:spcBef>
                        <a:spcAft>
                          <a:spcPts val="0"/>
                        </a:spcAft>
                      </a:pPr>
                      <a:r>
                        <a:rPr lang="en-US" sz="1800" u="sng" dirty="0">
                          <a:solidFill>
                            <a:schemeClr val="bg1"/>
                          </a:solidFill>
                          <a:effectLst/>
                          <a:latin typeface="Garamond" pitchFamily="18" charset="0"/>
                        </a:rPr>
                        <a:t>Cons</a:t>
                      </a:r>
                      <a:r>
                        <a:rPr lang="en-US" sz="1800" dirty="0">
                          <a:solidFill>
                            <a:schemeClr val="bg1"/>
                          </a:solidFill>
                          <a:effectLst/>
                          <a:latin typeface="Garamond" pitchFamily="18" charset="0"/>
                        </a:rPr>
                        <a:t>:</a:t>
                      </a:r>
                      <a:endParaRPr lang="en-US" sz="1800" dirty="0">
                        <a:solidFill>
                          <a:schemeClr val="bg1"/>
                        </a:solidFill>
                        <a:effectLst/>
                        <a:latin typeface="Garamond" pitchFamily="18" charset="0"/>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99"/>
                    </a:solidFill>
                  </a:tcPr>
                </a:tc>
              </a:tr>
              <a:tr h="2303145">
                <a:tc>
                  <a:txBody>
                    <a:bodyPr/>
                    <a:lstStyle/>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Rubble-mound breakwater construction has been successful at Portage Cove. </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Rock jetties are usually the least expensive type of breakwater if a good quality rock source is nearby and the foundation is suitable.</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Maintenance requirements are likely minimal with the high quality rock available in the region.</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The lack of pile driving is a plus for environmental permitting but may result in a longer work window.</a:t>
                      </a:r>
                      <a:endParaRPr lang="en-US" sz="1400" b="0" dirty="0">
                        <a:solidFill>
                          <a:schemeClr val="tx1"/>
                        </a:solidFill>
                        <a:effectLst/>
                        <a:latin typeface="Garamond" pitchFamily="18"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Rubble-mound breakwaters have a larger footprint than other harbor protection alternatives, which, in comparison, can increase the permitting effort and mitigation required.</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The large volume of material required for construction must be delivered to the site via truck or barge, which may cause adverse impacts in town, especially if it coincides with the summer tourist and cruise ship season</a:t>
                      </a:r>
                    </a:p>
                    <a:p>
                      <a:pPr marL="342900" marR="0" lvl="0" indent="-342900">
                        <a:lnSpc>
                          <a:spcPct val="100000"/>
                        </a:lnSpc>
                        <a:spcBef>
                          <a:spcPts val="0"/>
                        </a:spcBef>
                        <a:spcAft>
                          <a:spcPts val="0"/>
                        </a:spcAft>
                        <a:buFont typeface="Symbol"/>
                        <a:buChar char=""/>
                      </a:pPr>
                      <a:r>
                        <a:rPr lang="en-US" sz="1400" b="0" dirty="0">
                          <a:solidFill>
                            <a:schemeClr val="tx1"/>
                          </a:solidFill>
                          <a:effectLst/>
                          <a:latin typeface="Garamond" pitchFamily="18" charset="0"/>
                        </a:rPr>
                        <a:t>Preliminary cost information from a local quarry indicates a relatively high cost for rock from this source.  </a:t>
                      </a:r>
                      <a:endParaRPr lang="en-US" sz="1400" b="0" dirty="0">
                        <a:solidFill>
                          <a:schemeClr val="tx1"/>
                        </a:solidFill>
                        <a:effectLst/>
                        <a:latin typeface="Garamond" pitchFamily="18"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6" name="Text Box 3"/>
          <p:cNvSpPr txBox="1">
            <a:spLocks noChangeArrowheads="1"/>
          </p:cNvSpPr>
          <p:nvPr/>
        </p:nvSpPr>
        <p:spPr bwMode="auto">
          <a:xfrm>
            <a:off x="152400" y="914400"/>
            <a:ext cx="8610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rgbClr val="526D7E"/>
                </a:solidFill>
                <a:latin typeface="Garamond" pitchFamily="18" charset="0"/>
                <a:cs typeface="Times New Roman" pitchFamily="18" charset="0"/>
                <a:sym typeface="Webdings" pitchFamily="18" charset="2"/>
              </a:rPr>
              <a:t>Advantages and Disadvantages</a:t>
            </a:r>
            <a:endParaRPr lang="en-US" sz="2400" b="1" dirty="0">
              <a:solidFill>
                <a:srgbClr val="526D7E"/>
              </a:solidFill>
              <a:latin typeface="Garamond" pitchFamily="18" charset="0"/>
              <a:cs typeface="Times New Roman" pitchFamily="18" charset="0"/>
              <a:sym typeface="Webdings" pitchFamily="18" charset="2"/>
            </a:endParaRPr>
          </a:p>
        </p:txBody>
      </p:sp>
    </p:spTree>
    <p:extLst>
      <p:ext uri="{BB962C8B-B14F-4D97-AF65-F5344CB8AC3E}">
        <p14:creationId xmlns:p14="http://schemas.microsoft.com/office/powerpoint/2010/main" xmlns="" val="623919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2010 Project Files\102029 Portage Cove Harbor Expansion\D. Drawings and Deliverables\DRAFT Alternatives Report\Board Graphics\Misc Pieces\UNDRAINED.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3235" t="12247" r="12255" b="12879"/>
          <a:stretch/>
        </p:blipFill>
        <p:spPr bwMode="auto">
          <a:xfrm>
            <a:off x="5029200" y="1600200"/>
            <a:ext cx="3916140" cy="5092700"/>
          </a:xfrm>
          <a:prstGeom prst="rect">
            <a:avLst/>
          </a:prstGeom>
          <a:noFill/>
          <a:extLst>
            <a:ext uri="{909E8E84-426E-40DD-AFC4-6F175D3DCCD1}">
              <a14:hiddenFill xmlns:a14="http://schemas.microsoft.com/office/drawing/2010/main" xmlns="">
                <a:solidFill>
                  <a:srgbClr val="FFFFFF"/>
                </a:solidFill>
              </a14:hiddenFill>
            </a:ext>
          </a:extLst>
        </p:spPr>
      </p:pic>
      <p:pic>
        <p:nvPicPr>
          <p:cNvPr id="9219" name="Picture 3" descr="J:\2010 Project Files\102029 Portage Cove Harbor Expansion\D. Drawings and Deliverables\DRAFT Alternatives Report\Board Graphics\Misc Pieces\GEOMETRY.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081" t="11275" r="2777" b="29412"/>
          <a:stretch/>
        </p:blipFill>
        <p:spPr bwMode="auto">
          <a:xfrm>
            <a:off x="381000" y="1371600"/>
            <a:ext cx="4114800" cy="2115684"/>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J:\2010 Project Files\102029 Portage Cove Harbor Expansion\D. Drawings and Deliverables\DRAFT Alternatives Report\Board Graphics\Misc Pieces\STAGE.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8460" t="13235" r="14647" b="13399"/>
          <a:stretch/>
        </p:blipFill>
        <p:spPr bwMode="auto">
          <a:xfrm>
            <a:off x="381000" y="3659164"/>
            <a:ext cx="4114800" cy="303373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spTree>
    <p:extLst>
      <p:ext uri="{BB962C8B-B14F-4D97-AF65-F5344CB8AC3E}">
        <p14:creationId xmlns:p14="http://schemas.microsoft.com/office/powerpoint/2010/main" xmlns="" val="411903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3"/>
          <p:cNvSpPr txBox="1">
            <a:spLocks noChangeArrowheads="1"/>
          </p:cNvSpPr>
          <p:nvPr/>
        </p:nvSpPr>
        <p:spPr bwMode="auto">
          <a:xfrm>
            <a:off x="4038600" y="1676400"/>
            <a:ext cx="4953000"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solidFill>
                  <a:srgbClr val="526D7E"/>
                </a:solidFill>
                <a:latin typeface="Garamond" pitchFamily="18" charset="0"/>
                <a:cs typeface="Times New Roman" pitchFamily="18" charset="0"/>
                <a:sym typeface="Webdings" pitchFamily="18" charset="2"/>
              </a:rPr>
              <a:t>BREAKWATER EXAMPLES - CONVENTIONAL MULTI LAYER ROCK</a:t>
            </a:r>
          </a:p>
          <a:p>
            <a:pPr eaLnBrk="1" hangingPunct="1">
              <a:spcBef>
                <a:spcPts val="600"/>
              </a:spcBef>
            </a:pPr>
            <a:endParaRPr lang="en-US" sz="2000" dirty="0">
              <a:solidFill>
                <a:srgbClr val="526D7E"/>
              </a:solidFill>
              <a:latin typeface="Garamond" pitchFamily="18" charset="0"/>
              <a:cs typeface="Times New Roman" pitchFamily="18" charset="0"/>
              <a:sym typeface="Webdings" pitchFamily="18" charset="2"/>
            </a:endParaRPr>
          </a:p>
        </p:txBody>
      </p:sp>
      <p:grpSp>
        <p:nvGrpSpPr>
          <p:cNvPr id="19462" name="Group 11"/>
          <p:cNvGrpSpPr>
            <a:grpSpLocks/>
          </p:cNvGrpSpPr>
          <p:nvPr/>
        </p:nvGrpSpPr>
        <p:grpSpPr bwMode="auto">
          <a:xfrm>
            <a:off x="95250" y="1436688"/>
            <a:ext cx="3898900" cy="2928937"/>
            <a:chOff x="60" y="905"/>
            <a:chExt cx="2456" cy="1845"/>
          </a:xfrm>
        </p:grpSpPr>
        <p:pic>
          <p:nvPicPr>
            <p:cNvPr id="19464"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 y="905"/>
              <a:ext cx="2456" cy="1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5" name="Rectangle 3"/>
            <p:cNvSpPr>
              <a:spLocks noChangeArrowheads="1"/>
            </p:cNvSpPr>
            <p:nvPr/>
          </p:nvSpPr>
          <p:spPr bwMode="auto">
            <a:xfrm>
              <a:off x="93" y="938"/>
              <a:ext cx="953" cy="404"/>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en-US">
                  <a:latin typeface="Garamond" pitchFamily="18" charset="0"/>
                </a:rPr>
                <a:t>Armor rock</a:t>
              </a:r>
            </a:p>
            <a:p>
              <a:pPr eaLnBrk="0" hangingPunct="0"/>
              <a:r>
                <a:rPr lang="en-US">
                  <a:latin typeface="Garamond" pitchFamily="18" charset="0"/>
                </a:rPr>
                <a:t>Nome, Alaska</a:t>
              </a:r>
            </a:p>
          </p:txBody>
        </p:sp>
      </p:grpSp>
      <p:pic>
        <p:nvPicPr>
          <p:cNvPr id="1946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09800" y="3962400"/>
            <a:ext cx="6770688" cy="26987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sp>
        <p:nvSpPr>
          <p:cNvPr id="11" name="Text Box 3"/>
          <p:cNvSpPr txBox="1">
            <a:spLocks noChangeArrowheads="1"/>
          </p:cNvSpPr>
          <p:nvPr/>
        </p:nvSpPr>
        <p:spPr bwMode="auto">
          <a:xfrm>
            <a:off x="152400" y="914400"/>
            <a:ext cx="8610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rgbClr val="526D7E"/>
                </a:solidFill>
                <a:latin typeface="Garamond" pitchFamily="18" charset="0"/>
                <a:cs typeface="Times New Roman" pitchFamily="18" charset="0"/>
                <a:sym typeface="Webdings" pitchFamily="18" charset="2"/>
              </a:rPr>
              <a:t>Breakwater </a:t>
            </a:r>
            <a:r>
              <a:rPr lang="en-US" sz="2400" b="1" dirty="0">
                <a:solidFill>
                  <a:srgbClr val="526D7E"/>
                </a:solidFill>
                <a:latin typeface="Garamond" pitchFamily="18" charset="0"/>
                <a:cs typeface="Times New Roman" pitchFamily="18" charset="0"/>
                <a:sym typeface="Webdings" pitchFamily="18" charset="2"/>
              </a:rPr>
              <a:t>Technology and Alternatives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pic>
        <p:nvPicPr>
          <p:cNvPr id="11269" name="Picture 5" descr="J:\2010 Project Files\102029 Portage Cove Harbor Expansion\D. Drawings and Deliverables\DRAFT Alternatives Report\Board Graphics\RMBW 30x4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5519" y="990600"/>
            <a:ext cx="7192962" cy="55664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70918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2400" y="193344"/>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Garamond" pitchFamily="18" charset="0"/>
                <a:cs typeface="Times New Roman" pitchFamily="18" charset="0"/>
                <a:sym typeface="Webdings" pitchFamily="18" charset="2"/>
              </a:rPr>
              <a:t>SOUTH PORTAGE COVE HARBOR </a:t>
            </a:r>
            <a:r>
              <a:rPr lang="en-US" sz="2400" b="1" dirty="0" smtClean="0">
                <a:latin typeface="Garamond" pitchFamily="18" charset="0"/>
                <a:cs typeface="Times New Roman" pitchFamily="18" charset="0"/>
                <a:sym typeface="Webdings" pitchFamily="18" charset="2"/>
              </a:rPr>
              <a:t>EXPANSION</a:t>
            </a:r>
            <a:endParaRPr lang="en-US" sz="2400" b="1" dirty="0">
              <a:latin typeface="Garamond" pitchFamily="18" charset="0"/>
              <a:cs typeface="Times New Roman" pitchFamily="18" charset="0"/>
              <a:sym typeface="Webdings" pitchFamily="18" charset="2"/>
            </a:endParaRPr>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411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100" b="0" i="0" u="none" strike="noStrike" cap="none" normalizeH="0" baseline="0" smtClean="0">
                <a:ln>
                  <a:noFill/>
                </a:ln>
                <a:solidFill>
                  <a:schemeClr val="tx1"/>
                </a:solidFill>
                <a:effectLst/>
                <a:latin typeface="Calibri" pitchFamily="34" charset="0"/>
                <a:ea typeface="MS Mincho" pitchFamily="49" charset="-128"/>
                <a:cs typeface="Calibri" pitchFamily="34" charset="0"/>
              </a:rPr>
              <a:t>  </a:t>
            </a:r>
            <a:endParaRPr kumimoji="0" lang="en-US" altLang="ja-JP"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0" y="77628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 Box 3"/>
          <p:cNvSpPr txBox="1">
            <a:spLocks noChangeArrowheads="1"/>
          </p:cNvSpPr>
          <p:nvPr/>
        </p:nvSpPr>
        <p:spPr bwMode="auto">
          <a:xfrm>
            <a:off x="1485900" y="5715000"/>
            <a:ext cx="7162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rgbClr val="526D7E"/>
                </a:solidFill>
                <a:latin typeface="Garamond" pitchFamily="18" charset="0"/>
                <a:cs typeface="Times New Roman" pitchFamily="18" charset="0"/>
                <a:sym typeface="Webdings" pitchFamily="18" charset="2"/>
              </a:rPr>
              <a:t>Wick drain sample</a:t>
            </a:r>
            <a:endParaRPr lang="en-US" sz="2400" b="1" dirty="0">
              <a:solidFill>
                <a:srgbClr val="526D7E"/>
              </a:solidFill>
              <a:latin typeface="Garamond" pitchFamily="18" charset="0"/>
              <a:cs typeface="Times New Roman" pitchFamily="18" charset="0"/>
              <a:sym typeface="Webdings" pitchFamily="18" charset="2"/>
            </a:endParaRPr>
          </a:p>
        </p:txBody>
      </p:sp>
      <p:pic>
        <p:nvPicPr>
          <p:cNvPr id="13" name="Picture 12"/>
          <p:cNvPicPr/>
          <p:nvPr/>
        </p:nvPicPr>
        <p:blipFill rotWithShape="1">
          <a:blip r:embed="rId2" cstate="print">
            <a:extLst>
              <a:ext uri="{28A0092B-C50C-407E-A947-70E740481C1C}">
                <a14:useLocalDpi xmlns:a14="http://schemas.microsoft.com/office/drawing/2010/main" xmlns="" val="0"/>
              </a:ext>
            </a:extLst>
          </a:blip>
          <a:srcRect l="10082" b="4637"/>
          <a:stretch/>
        </p:blipFill>
        <p:spPr bwMode="auto">
          <a:xfrm>
            <a:off x="1485900" y="1676400"/>
            <a:ext cx="6172200" cy="391477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111262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3060</TotalTime>
  <Words>1355</Words>
  <Application>Microsoft Office PowerPoint</Application>
  <PresentationFormat>On-screen Show (4:3)</PresentationFormat>
  <Paragraphs>211</Paragraphs>
  <Slides>29</Slides>
  <Notes>10</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nsultan</dc:creator>
  <cp:lastModifiedBy>David Sosa</cp:lastModifiedBy>
  <cp:revision>159</cp:revision>
  <cp:lastPrinted>2013-08-27T15:40:41Z</cp:lastPrinted>
  <dcterms:created xsi:type="dcterms:W3CDTF">2010-05-17T18:08:21Z</dcterms:created>
  <dcterms:modified xsi:type="dcterms:W3CDTF">2015-06-16T16:59:12Z</dcterms:modified>
</cp:coreProperties>
</file>